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4"/>
  </p:sldMasterIdLst>
  <p:notesMasterIdLst>
    <p:notesMasterId r:id="rId22"/>
  </p:notesMasterIdLst>
  <p:sldIdLst>
    <p:sldId id="256" r:id="rId5"/>
    <p:sldId id="257" r:id="rId6"/>
    <p:sldId id="258" r:id="rId7"/>
    <p:sldId id="265" r:id="rId8"/>
    <p:sldId id="273" r:id="rId9"/>
    <p:sldId id="264" r:id="rId10"/>
    <p:sldId id="276" r:id="rId11"/>
    <p:sldId id="277" r:id="rId12"/>
    <p:sldId id="266" r:id="rId13"/>
    <p:sldId id="269" r:id="rId14"/>
    <p:sldId id="270" r:id="rId15"/>
    <p:sldId id="267" r:id="rId16"/>
    <p:sldId id="268" r:id="rId17"/>
    <p:sldId id="275" r:id="rId18"/>
    <p:sldId id="271" r:id="rId19"/>
    <p:sldId id="272" r:id="rId20"/>
    <p:sldId id="274" r:id="rId21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23"/>
      <p:bold r:id="rId24"/>
      <p:italic r:id="rId25"/>
      <p:boldItalic r:id="rId26"/>
    </p:embeddedFont>
    <p:embeddedFont>
      <p:font typeface="Economica" panose="020B0600000101010101" charset="0"/>
      <p:regular r:id="rId27"/>
      <p:bold r:id="rId28"/>
      <p:italic r:id="rId29"/>
      <p:boldItalic r:id="rId30"/>
    </p:embeddedFont>
    <p:embeddedFont>
      <p:font typeface="Open Sans" panose="020B0606030504020204" pitchFamily="34" charset="0"/>
      <p:regular r:id="rId31"/>
      <p:bold r:id="rId32"/>
      <p:italic r:id="rId33"/>
      <p:boldItalic r:id="rId34"/>
    </p:embeddedFont>
    <p:embeddedFont>
      <p:font typeface="맑은 고딕" panose="020B0503020000020004" pitchFamily="50" charset="-127"/>
      <p:regular r:id="rId35"/>
      <p:bold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EF0A59C-32A4-4AA6-87B2-864FB769A60C}" v="365" dt="2023-08-08T19:21:37.57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922" autoAdjust="0"/>
  </p:normalViewPr>
  <p:slideViewPr>
    <p:cSldViewPr snapToGrid="0">
      <p:cViewPr varScale="1">
        <p:scale>
          <a:sx n="115" d="100"/>
          <a:sy n="115" d="100"/>
        </p:scale>
        <p:origin x="666" y="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4.fntdata"/><Relationship Id="rId39" Type="http://schemas.openxmlformats.org/officeDocument/2006/relationships/theme" Target="theme/theme1.xml"/><Relationship Id="rId21" Type="http://schemas.openxmlformats.org/officeDocument/2006/relationships/slide" Target="slides/slide17.xml"/><Relationship Id="rId34" Type="http://schemas.openxmlformats.org/officeDocument/2006/relationships/font" Target="fonts/font12.fntdata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7.fntdata"/><Relationship Id="rId41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9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viewProps" Target="viewProps.xml"/></Relationships>
</file>

<file path=ppt/media/image1.jpg>
</file>

<file path=ppt/media/image10.jpg>
</file>

<file path=ppt/media/image11.jpg>
</file>

<file path=ppt/media/image12.jpg>
</file>

<file path=ppt/media/image13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5fbe5d6d04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5fbe5d6d04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277853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>
            <a:spLocks noGrp="1"/>
          </p:cNvSpPr>
          <p:nvPr>
            <p:ph type="body" idx="1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7" name="Google Shape;17;p3"/>
          <p:cNvSpPr/>
          <p:nvPr/>
        </p:nvSpPr>
        <p:spPr>
          <a:xfrm rot="10800000" flipH="1">
            <a:off x="466425" y="35583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lux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kh3a4a/Survil_project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hyperlink" Target="https://www.youtube.com/watch?v=v5jh6FqcvPU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title"/>
          </p:nvPr>
        </p:nvSpPr>
        <p:spPr>
          <a:xfrm>
            <a:off x="311700" y="987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Consolas"/>
                <a:ea typeface="Consolas"/>
                <a:cs typeface="Consolas"/>
                <a:sym typeface="Consolas"/>
              </a:rPr>
              <a:t>P	o	r	t	f	o	l	i	o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3" name="Google Shape;63;p13"/>
          <p:cNvSpPr txBox="1">
            <a:spLocks noGrp="1"/>
          </p:cNvSpPr>
          <p:nvPr>
            <p:ph type="body" idx="1"/>
          </p:nvPr>
        </p:nvSpPr>
        <p:spPr>
          <a:xfrm>
            <a:off x="2060539" y="913567"/>
            <a:ext cx="6356100" cy="67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ko" sz="3200" dirty="0"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ko" sz="14400" dirty="0">
                <a:latin typeface="Consolas"/>
                <a:ea typeface="Consolas"/>
                <a:cs typeface="Consolas"/>
                <a:sym typeface="Consolas"/>
              </a:rPr>
              <a:t>김 강 휘	</a:t>
            </a:r>
            <a:endParaRPr sz="14400"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5" name="Google Shape;65;p13"/>
          <p:cNvSpPr txBox="1"/>
          <p:nvPr/>
        </p:nvSpPr>
        <p:spPr>
          <a:xfrm>
            <a:off x="4971840" y="1150930"/>
            <a:ext cx="3040800" cy="3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 dirty="0">
                <a:latin typeface="Consolas"/>
                <a:ea typeface="Consolas"/>
                <a:cs typeface="Consolas"/>
                <a:sym typeface="Consolas"/>
              </a:rPr>
              <a:t>서 버 	프 로 그 래 머 </a:t>
            </a:r>
            <a:endParaRPr b="1"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6" name="Google Shape;66;p13"/>
          <p:cNvSpPr txBox="1"/>
          <p:nvPr/>
        </p:nvSpPr>
        <p:spPr>
          <a:xfrm>
            <a:off x="323724" y="3183614"/>
            <a:ext cx="2926549" cy="1659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dirty="0">
                <a:latin typeface="Consolas"/>
                <a:ea typeface="Consolas"/>
                <a:cs typeface="Consolas"/>
                <a:sym typeface="Consolas"/>
              </a:rPr>
              <a:t>Phone. 	010 - 5532 - 9382</a:t>
            </a:r>
            <a:endParaRPr lang="en-US" altLang="ko" sz="1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" sz="1000" dirty="0"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-US" altLang="ko" sz="1000" dirty="0">
                <a:latin typeface="Consolas"/>
                <a:ea typeface="Consolas"/>
                <a:cs typeface="Consolas"/>
                <a:sym typeface="Consolas"/>
              </a:rPr>
              <a:t>E-mail 	kkh3a4a@naver.com</a:t>
            </a:r>
            <a:endParaRPr lang="en-US" altLang="ko-KR" sz="1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000" dirty="0"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-US" altLang="ko-KR" sz="1000" dirty="0">
                <a:latin typeface="Consolas"/>
                <a:ea typeface="Consolas"/>
                <a:cs typeface="Consolas"/>
                <a:sym typeface="Consolas"/>
              </a:rPr>
              <a:t>Education	</a:t>
            </a:r>
            <a:r>
              <a:rPr lang="ko-KR" altLang="en-US" sz="1000" dirty="0">
                <a:latin typeface="Consolas"/>
                <a:ea typeface="Consolas"/>
                <a:cs typeface="Consolas"/>
                <a:sym typeface="Consolas"/>
              </a:rPr>
              <a:t>한국공학대학교 </a:t>
            </a:r>
            <a:endParaRPr lang="en-US" altLang="ko-KR" sz="1000" dirty="0"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-US" altLang="ko-KR" sz="1000" dirty="0"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ko-KR" altLang="en-US" sz="1000" dirty="0">
                <a:latin typeface="Consolas"/>
                <a:ea typeface="Consolas"/>
                <a:cs typeface="Consolas"/>
                <a:sym typeface="Consolas"/>
              </a:rPr>
              <a:t>게임공학과 졸업예정</a:t>
            </a:r>
            <a:r>
              <a:rPr lang="en-US" altLang="ko-KR" sz="1000" dirty="0">
                <a:latin typeface="Consolas"/>
                <a:ea typeface="Consolas"/>
                <a:cs typeface="Consolas"/>
                <a:sym typeface="Consolas"/>
              </a:rPr>
              <a:t>(2024.02)</a:t>
            </a:r>
            <a:endParaRPr lang="ko-KR" altLang="en-US" sz="1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000" dirty="0"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-US" altLang="ko" sz="1000" dirty="0">
                <a:latin typeface="Consolas"/>
                <a:ea typeface="Consolas"/>
                <a:cs typeface="Consolas"/>
                <a:sym typeface="Consolas"/>
              </a:rPr>
              <a:t>Birth	1997. 04. 17</a:t>
            </a:r>
          </a:p>
          <a:p>
            <a:endParaRPr lang="en-US" altLang="ko-KR" sz="1000" dirty="0"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-US" altLang="ko-KR" sz="1000" dirty="0">
                <a:latin typeface="Consolas"/>
                <a:ea typeface="Consolas"/>
                <a:cs typeface="Consolas"/>
                <a:sym typeface="Consolas"/>
              </a:rPr>
              <a:t>Address	</a:t>
            </a:r>
            <a:r>
              <a:rPr lang="ko-KR" altLang="en-US" sz="1000" dirty="0">
                <a:latin typeface="Consolas"/>
                <a:ea typeface="Consolas"/>
                <a:cs typeface="Consolas"/>
                <a:sym typeface="Consolas"/>
              </a:rPr>
              <a:t>경기도 시흥시 </a:t>
            </a:r>
            <a:r>
              <a:rPr lang="ko-KR" altLang="en-US" sz="1000" dirty="0" err="1">
                <a:latin typeface="Consolas"/>
                <a:ea typeface="Consolas"/>
                <a:cs typeface="Consolas"/>
                <a:sym typeface="Consolas"/>
              </a:rPr>
              <a:t>정왕동</a:t>
            </a:r>
            <a:endParaRPr lang="ko-KR" altLang="en-US" sz="1000" dirty="0">
              <a:latin typeface="Consolas"/>
              <a:ea typeface="Consolas"/>
              <a:cs typeface="Consolas"/>
              <a:sym typeface="Consolas"/>
            </a:endParaRPr>
          </a:p>
          <a:p>
            <a:endParaRPr lang="en-US" altLang="ko-KR" sz="1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8ABE02E-EABD-38F8-D125-A52C136F9A1F}"/>
              </a:ext>
            </a:extLst>
          </p:cNvPr>
          <p:cNvSpPr txBox="1"/>
          <p:nvPr/>
        </p:nvSpPr>
        <p:spPr>
          <a:xfrm>
            <a:off x="3632667" y="1504095"/>
            <a:ext cx="22610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Consolas" panose="020B0609020204030204" pitchFamily="49" charset="0"/>
              </a:rPr>
              <a:t>Skills</a:t>
            </a:r>
            <a:endParaRPr lang="ko-KR" altLang="en-US" dirty="0">
              <a:latin typeface="Consolas" panose="020B0609020204030204" pitchFamily="49" charset="0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5E7D871-2F0C-7741-3152-B2DA00BFD6F0}"/>
              </a:ext>
            </a:extLst>
          </p:cNvPr>
          <p:cNvCxnSpPr>
            <a:cxnSpLocks/>
          </p:cNvCxnSpPr>
          <p:nvPr/>
        </p:nvCxnSpPr>
        <p:spPr>
          <a:xfrm>
            <a:off x="3632667" y="1811872"/>
            <a:ext cx="0" cy="30007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6B943EB-78D2-1961-E732-FEAC9F198800}"/>
              </a:ext>
            </a:extLst>
          </p:cNvPr>
          <p:cNvSpPr txBox="1"/>
          <p:nvPr/>
        </p:nvSpPr>
        <p:spPr>
          <a:xfrm>
            <a:off x="3652105" y="1811872"/>
            <a:ext cx="167851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latin typeface="Consolas" panose="020B0609020204030204" pitchFamily="49" charset="0"/>
              </a:rPr>
              <a:t>언어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r>
              <a:rPr lang="en-US" altLang="ko-KR" sz="1000" dirty="0">
                <a:latin typeface="Consolas" panose="020B0609020204030204" pitchFamily="49" charset="0"/>
              </a:rPr>
              <a:t>- C</a:t>
            </a:r>
          </a:p>
          <a:p>
            <a:r>
              <a:rPr lang="en-US" altLang="ko-KR" sz="1000" dirty="0">
                <a:latin typeface="Consolas" panose="020B0609020204030204" pitchFamily="49" charset="0"/>
              </a:rPr>
              <a:t>- </a:t>
            </a:r>
            <a:r>
              <a:rPr lang="en-US" altLang="ko-KR" sz="1000" b="1" dirty="0">
                <a:latin typeface="Consolas" panose="020B0609020204030204" pitchFamily="49" charset="0"/>
              </a:rPr>
              <a:t>C++</a:t>
            </a:r>
          </a:p>
          <a:p>
            <a:pPr marL="171450" indent="-171450">
              <a:buFontTx/>
              <a:buChar char="-"/>
            </a:pPr>
            <a:r>
              <a:rPr lang="en-US" altLang="ko-KR" sz="1000" dirty="0">
                <a:latin typeface="Consolas" panose="020B0609020204030204" pitchFamily="49" charset="0"/>
              </a:rPr>
              <a:t>Python</a:t>
            </a:r>
          </a:p>
          <a:p>
            <a:pPr marL="171450" indent="-171450">
              <a:buFontTx/>
              <a:buChar char="-"/>
            </a:pPr>
            <a:r>
              <a:rPr lang="en-US" altLang="ko-KR" sz="1000" dirty="0">
                <a:latin typeface="Consolas" panose="020B0609020204030204" pitchFamily="49" charset="0"/>
              </a:rPr>
              <a:t>Lua Script</a:t>
            </a:r>
            <a:endParaRPr lang="ko-KR" altLang="en-US" sz="1000" dirty="0">
              <a:latin typeface="Consolas" panose="020B060902020403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04A024-B287-A2A5-F1A5-CBED0A17F08E}"/>
              </a:ext>
            </a:extLst>
          </p:cNvPr>
          <p:cNvSpPr txBox="1"/>
          <p:nvPr/>
        </p:nvSpPr>
        <p:spPr>
          <a:xfrm>
            <a:off x="3632667" y="3529966"/>
            <a:ext cx="226106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latin typeface="Consolas" panose="020B0609020204030204" pitchFamily="49" charset="0"/>
              </a:rPr>
              <a:t>클라이언트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en-US" altLang="ko-KR" sz="1000" dirty="0">
                <a:latin typeface="Consolas" panose="020B0609020204030204" pitchFamily="49" charset="0"/>
              </a:rPr>
              <a:t>SDL</a:t>
            </a:r>
          </a:p>
          <a:p>
            <a:pPr marL="171450" indent="-171450">
              <a:buFontTx/>
              <a:buChar char="-"/>
            </a:pPr>
            <a:r>
              <a:rPr lang="en-US" altLang="ko-KR" sz="1000" dirty="0">
                <a:latin typeface="Consolas" panose="020B0609020204030204" pitchFamily="49" charset="0"/>
              </a:rPr>
              <a:t>SFML</a:t>
            </a:r>
          </a:p>
          <a:p>
            <a:pPr marL="171450" indent="-171450">
              <a:buFontTx/>
              <a:buChar char="-"/>
            </a:pPr>
            <a:r>
              <a:rPr lang="en-US" altLang="ko-KR" sz="1000" b="1" dirty="0">
                <a:latin typeface="Consolas" panose="020B0609020204030204" pitchFamily="49" charset="0"/>
              </a:rPr>
              <a:t>Unreal Engine5</a:t>
            </a:r>
          </a:p>
          <a:p>
            <a:pPr marL="171450" indent="-171450">
              <a:buFontTx/>
              <a:buChar char="-"/>
            </a:pPr>
            <a:r>
              <a:rPr lang="en-US" altLang="ko-KR" sz="1000" dirty="0">
                <a:latin typeface="Consolas" panose="020B0609020204030204" pitchFamily="49" charset="0"/>
              </a:rPr>
              <a:t>Unity</a:t>
            </a:r>
          </a:p>
          <a:p>
            <a:pPr marL="171450" indent="-171450">
              <a:buFontTx/>
              <a:buChar char="-"/>
            </a:pPr>
            <a:endParaRPr lang="en-US" altLang="ko-KR" sz="1000" b="1" dirty="0">
              <a:latin typeface="Consolas" panose="020B06090202040302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1761A01-A33F-8022-67C8-3BC7DCE1FD3A}"/>
              </a:ext>
            </a:extLst>
          </p:cNvPr>
          <p:cNvSpPr txBox="1"/>
          <p:nvPr/>
        </p:nvSpPr>
        <p:spPr>
          <a:xfrm>
            <a:off x="3629942" y="2679054"/>
            <a:ext cx="177494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latin typeface="Consolas" panose="020B0609020204030204" pitchFamily="49" charset="0"/>
              </a:rPr>
              <a:t>서버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en-US" altLang="ko-KR" sz="1000" dirty="0">
                <a:latin typeface="Consolas" panose="020B0609020204030204" pitchFamily="49" charset="0"/>
              </a:rPr>
              <a:t>TCP</a:t>
            </a:r>
          </a:p>
          <a:p>
            <a:pPr marL="171450" indent="-171450">
              <a:buFontTx/>
              <a:buChar char="-"/>
            </a:pPr>
            <a:r>
              <a:rPr lang="en-US" altLang="ko-KR" sz="1000" b="1" dirty="0">
                <a:latin typeface="Consolas" panose="020B0609020204030204" pitchFamily="49" charset="0"/>
              </a:rPr>
              <a:t>IOCP</a:t>
            </a:r>
          </a:p>
          <a:p>
            <a:r>
              <a:rPr lang="en-US" altLang="ko-KR" sz="1000" dirty="0">
                <a:latin typeface="Consolas" panose="020B0609020204030204" pitchFamily="49" charset="0"/>
              </a:rPr>
              <a:t>- </a:t>
            </a:r>
            <a:r>
              <a:rPr lang="en-US" altLang="ko-KR" sz="1000" dirty="0" err="1">
                <a:latin typeface="Consolas" panose="020B0609020204030204" pitchFamily="49" charset="0"/>
              </a:rPr>
              <a:t>Ms</a:t>
            </a:r>
            <a:r>
              <a:rPr lang="en-US" altLang="ko-KR" sz="1000" dirty="0">
                <a:latin typeface="Consolas" panose="020B0609020204030204" pitchFamily="49" charset="0"/>
              </a:rPr>
              <a:t> SQL</a:t>
            </a:r>
          </a:p>
          <a:p>
            <a:r>
              <a:rPr lang="en-US" altLang="ko-KR" sz="1000" dirty="0">
                <a:latin typeface="Consolas" panose="020B0609020204030204" pitchFamily="49" charset="0"/>
              </a:rPr>
              <a:t>- </a:t>
            </a:r>
            <a:r>
              <a:rPr lang="ko-KR" altLang="en-US" sz="1000" dirty="0" err="1">
                <a:latin typeface="Consolas" panose="020B0609020204030204" pitchFamily="49" charset="0"/>
              </a:rPr>
              <a:t>멀티쓰레딩</a:t>
            </a:r>
            <a:endParaRPr lang="en-US" altLang="ko-KR" sz="1000" dirty="0">
              <a:latin typeface="Consolas" panose="020B060902020403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07B85D9-BBF7-1F1B-9DD7-963BF039659E}"/>
              </a:ext>
            </a:extLst>
          </p:cNvPr>
          <p:cNvSpPr txBox="1"/>
          <p:nvPr/>
        </p:nvSpPr>
        <p:spPr>
          <a:xfrm>
            <a:off x="3632667" y="4363406"/>
            <a:ext cx="22610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latin typeface="Consolas" panose="020B0609020204030204" pitchFamily="49" charset="0"/>
              </a:rPr>
              <a:t>Etc.</a:t>
            </a:r>
          </a:p>
          <a:p>
            <a:pPr marL="171450" indent="-171450">
              <a:buFontTx/>
              <a:buChar char="-"/>
            </a:pPr>
            <a:r>
              <a:rPr lang="en-US" altLang="ko-KR" sz="1000" dirty="0">
                <a:latin typeface="Consolas" panose="020B0609020204030204" pitchFamily="49" charset="0"/>
              </a:rPr>
              <a:t>3ds Max</a:t>
            </a:r>
          </a:p>
          <a:p>
            <a:pPr marL="171450" indent="-171450">
              <a:buFontTx/>
              <a:buChar char="-"/>
            </a:pPr>
            <a:r>
              <a:rPr lang="en-US" altLang="ko-KR" sz="1000" b="1" dirty="0" err="1">
                <a:latin typeface="Consolas" panose="020B0609020204030204" pitchFamily="49" charset="0"/>
              </a:rPr>
              <a:t>github</a:t>
            </a:r>
            <a:endParaRPr lang="en-US" altLang="ko-KR" sz="1000" b="1" dirty="0">
              <a:latin typeface="Consolas" panose="020B0609020204030204" pitchFamily="49" charset="0"/>
            </a:endParaRPr>
          </a:p>
          <a:p>
            <a:r>
              <a:rPr lang="en-US" altLang="ko-KR" sz="1000" dirty="0">
                <a:latin typeface="Consolas" panose="020B0609020204030204" pitchFamily="49" charset="0"/>
              </a:rPr>
              <a:t>-</a:t>
            </a:r>
            <a:r>
              <a:rPr lang="ko-KR" altLang="en-US" sz="1000" dirty="0">
                <a:latin typeface="Consolas" panose="020B0609020204030204" pitchFamily="49" charset="0"/>
              </a:rPr>
              <a:t> </a:t>
            </a:r>
            <a:r>
              <a:rPr lang="en-US" altLang="ko-KR" sz="1000" dirty="0" err="1">
                <a:latin typeface="Consolas" panose="020B0609020204030204" pitchFamily="49" charset="0"/>
              </a:rPr>
              <a:t>PhotoShop</a:t>
            </a:r>
            <a:endParaRPr lang="ko-KR" altLang="en-US" sz="1000" dirty="0">
              <a:latin typeface="Consolas" panose="020B0609020204030204" pitchFamily="49" charset="0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8AA99499-799F-9011-D3FB-001AF10B916A}"/>
              </a:ext>
            </a:extLst>
          </p:cNvPr>
          <p:cNvCxnSpPr>
            <a:cxnSpLocks/>
          </p:cNvCxnSpPr>
          <p:nvPr/>
        </p:nvCxnSpPr>
        <p:spPr>
          <a:xfrm>
            <a:off x="3051600" y="1504737"/>
            <a:ext cx="5402444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2E7A27AC-B183-4890-78B4-5EC646A5BB21}"/>
              </a:ext>
            </a:extLst>
          </p:cNvPr>
          <p:cNvCxnSpPr>
            <a:cxnSpLocks/>
          </p:cNvCxnSpPr>
          <p:nvPr/>
        </p:nvCxnSpPr>
        <p:spPr>
          <a:xfrm>
            <a:off x="382021" y="849945"/>
            <a:ext cx="8072023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그림 14" descr="인간의 얼굴, 사람, 의류, 넥타이이(가) 표시된 사진&#10;&#10;자동 생성된 설명">
            <a:extLst>
              <a:ext uri="{FF2B5EF4-FFF2-40B4-BE49-F238E27FC236}">
                <a16:creationId xmlns:a16="http://schemas.microsoft.com/office/drawing/2014/main" id="{D6DD839F-1910-2AB1-F14D-8F442CE091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973" y="991792"/>
            <a:ext cx="1609489" cy="21399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821291E-0111-C1E4-42E2-353C23D12624}"/>
              </a:ext>
            </a:extLst>
          </p:cNvPr>
          <p:cNvSpPr txBox="1"/>
          <p:nvPr/>
        </p:nvSpPr>
        <p:spPr>
          <a:xfrm>
            <a:off x="5944612" y="1504095"/>
            <a:ext cx="22610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+mn-ea"/>
                <a:ea typeface="+mn-ea"/>
              </a:rPr>
              <a:t>수강 과목</a:t>
            </a: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D39A60C0-2AE6-4D81-5E8B-46658C585D4C}"/>
              </a:ext>
            </a:extLst>
          </p:cNvPr>
          <p:cNvCxnSpPr>
            <a:cxnSpLocks/>
          </p:cNvCxnSpPr>
          <p:nvPr/>
        </p:nvCxnSpPr>
        <p:spPr>
          <a:xfrm>
            <a:off x="5944612" y="1811872"/>
            <a:ext cx="0" cy="30007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9A59C82-5E2F-BF3F-8C7C-FDA5160800D7}"/>
              </a:ext>
            </a:extLst>
          </p:cNvPr>
          <p:cNvSpPr txBox="1"/>
          <p:nvPr/>
        </p:nvSpPr>
        <p:spPr>
          <a:xfrm>
            <a:off x="5964049" y="1811872"/>
            <a:ext cx="2548183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latin typeface="Consolas" panose="020B0609020204030204" pitchFamily="49" charset="0"/>
              </a:rPr>
              <a:t>- C </a:t>
            </a:r>
            <a:r>
              <a:rPr lang="ko-KR" altLang="en-US" sz="1000" dirty="0">
                <a:latin typeface="Consolas" panose="020B0609020204030204" pitchFamily="49" charset="0"/>
              </a:rPr>
              <a:t>프로그래밍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r>
              <a:rPr lang="en-US" altLang="ko-KR" sz="1000" dirty="0">
                <a:latin typeface="Consolas" panose="020B0609020204030204" pitchFamily="49" charset="0"/>
              </a:rPr>
              <a:t>- C++ </a:t>
            </a:r>
            <a:r>
              <a:rPr lang="ko-KR" altLang="en-US" sz="1000" dirty="0">
                <a:latin typeface="Consolas" panose="020B0609020204030204" pitchFamily="49" charset="0"/>
              </a:rPr>
              <a:t>프로그래밍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r>
              <a:rPr lang="en-US" altLang="ko-KR" sz="1000" dirty="0">
                <a:latin typeface="Consolas" panose="020B0609020204030204" pitchFamily="49" charset="0"/>
              </a:rPr>
              <a:t>- </a:t>
            </a:r>
            <a:r>
              <a:rPr lang="ko-KR" altLang="en-US" sz="1000" dirty="0">
                <a:latin typeface="Consolas" panose="020B0609020204030204" pitchFamily="49" charset="0"/>
              </a:rPr>
              <a:t>자료구조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r>
              <a:rPr lang="en-US" altLang="ko-KR" sz="1000" dirty="0">
                <a:latin typeface="Consolas" panose="020B0609020204030204" pitchFamily="49" charset="0"/>
              </a:rPr>
              <a:t>- 2D </a:t>
            </a:r>
            <a:r>
              <a:rPr lang="ko-KR" altLang="en-US" sz="1000" dirty="0">
                <a:latin typeface="Consolas" panose="020B0609020204030204" pitchFamily="49" charset="0"/>
              </a:rPr>
              <a:t>게임 프로그래밍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r>
              <a:rPr lang="en-US" altLang="ko-KR" sz="1000" dirty="0">
                <a:latin typeface="Consolas" panose="020B0609020204030204" pitchFamily="49" charset="0"/>
              </a:rPr>
              <a:t>- STL</a:t>
            </a:r>
          </a:p>
          <a:p>
            <a:r>
              <a:rPr lang="en-US" altLang="ko-KR" sz="1000" dirty="0">
                <a:latin typeface="Consolas" panose="020B0609020204030204" pitchFamily="49" charset="0"/>
              </a:rPr>
              <a:t>- </a:t>
            </a:r>
            <a:r>
              <a:rPr lang="ko-KR" altLang="en-US" sz="1000" dirty="0">
                <a:latin typeface="Consolas" panose="020B0609020204030204" pitchFamily="49" charset="0"/>
              </a:rPr>
              <a:t>데이터베이스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Consolas" panose="020B0609020204030204" pitchFamily="49" charset="0"/>
              </a:rPr>
              <a:t>네트워크 게임 프로그래밍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Consolas" panose="020B0609020204030204" pitchFamily="49" charset="0"/>
              </a:rPr>
              <a:t>게임소프트웨어 공학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 err="1">
                <a:latin typeface="Consolas" panose="020B0609020204030204" pitchFamily="49" charset="0"/>
              </a:rPr>
              <a:t>게임사운드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Consolas" panose="020B0609020204030204" pitchFamily="49" charset="0"/>
              </a:rPr>
              <a:t>스크립트언어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Consolas" panose="020B0609020204030204" pitchFamily="49" charset="0"/>
              </a:rPr>
              <a:t>게임엔진</a:t>
            </a:r>
            <a:r>
              <a:rPr lang="en-US" altLang="ko-KR" sz="1000" dirty="0">
                <a:latin typeface="Consolas" panose="020B0609020204030204" pitchFamily="49" charset="0"/>
              </a:rPr>
              <a:t>1</a:t>
            </a: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Consolas" panose="020B0609020204030204" pitchFamily="49" charset="0"/>
              </a:rPr>
              <a:t>멀티 코어 프로그래밍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Consolas" panose="020B0609020204030204" pitchFamily="49" charset="0"/>
              </a:rPr>
              <a:t>게임 서버 프로그래밍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endParaRPr lang="en-US" altLang="ko-KR" sz="1000" dirty="0">
              <a:latin typeface="Consolas" panose="020B0609020204030204" pitchFamily="49" charset="0"/>
            </a:endParaRPr>
          </a:p>
          <a:p>
            <a:endParaRPr lang="ko-KR" altLang="en-US" sz="1000" dirty="0">
              <a:latin typeface="Consolas" panose="020B0609020204030204" pitchFamily="49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16A1DD-A76F-8E88-7907-170ED9A9B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48625"/>
            <a:ext cx="8520600" cy="831300"/>
          </a:xfrm>
        </p:spPr>
        <p:txBody>
          <a:bodyPr/>
          <a:lstStyle/>
          <a:p>
            <a:r>
              <a:rPr lang="en-US" altLang="ko-KR" dirty="0">
                <a:latin typeface="+mj-ea"/>
                <a:ea typeface="+mj-ea"/>
              </a:rPr>
              <a:t>Zone</a:t>
            </a:r>
            <a:r>
              <a:rPr lang="ko-KR" altLang="en-US" dirty="0">
                <a:latin typeface="+mj-ea"/>
                <a:ea typeface="+mj-ea"/>
              </a:rPr>
              <a:t> 분할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1B86073-EF70-EC80-BB18-83C444987D3F}"/>
              </a:ext>
            </a:extLst>
          </p:cNvPr>
          <p:cNvSpPr txBox="1"/>
          <p:nvPr/>
        </p:nvSpPr>
        <p:spPr>
          <a:xfrm>
            <a:off x="440574" y="979925"/>
            <a:ext cx="674162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latin typeface="Consolas" panose="020B0609020204030204" pitchFamily="49" charset="0"/>
              </a:rPr>
              <a:t>- </a:t>
            </a:r>
            <a:r>
              <a:rPr lang="ko-KR" altLang="en-US" sz="1000" dirty="0" err="1">
                <a:latin typeface="Consolas" panose="020B0609020204030204" pitchFamily="49" charset="0"/>
              </a:rPr>
              <a:t>동접을</a:t>
            </a:r>
            <a:r>
              <a:rPr lang="ko-KR" altLang="en-US" sz="1000" dirty="0">
                <a:latin typeface="Consolas" panose="020B0609020204030204" pitchFamily="49" charset="0"/>
              </a:rPr>
              <a:t> 늘리기 위해 도입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endParaRPr lang="en-US" altLang="ko-KR" sz="1000" dirty="0"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en-US" altLang="ko-KR" sz="1000" dirty="0">
                <a:latin typeface="Consolas" panose="020B0609020204030204" pitchFamily="49" charset="0"/>
              </a:rPr>
              <a:t>Player</a:t>
            </a:r>
            <a:r>
              <a:rPr lang="ko-KR" altLang="en-US" sz="1000" dirty="0">
                <a:latin typeface="Consolas" panose="020B0609020204030204" pitchFamily="49" charset="0"/>
              </a:rPr>
              <a:t>나 </a:t>
            </a:r>
            <a:r>
              <a:rPr lang="en-US" altLang="ko-KR" sz="1000" dirty="0">
                <a:latin typeface="Consolas" panose="020B0609020204030204" pitchFamily="49" charset="0"/>
              </a:rPr>
              <a:t>NPC </a:t>
            </a:r>
            <a:r>
              <a:rPr lang="ko-KR" altLang="en-US" sz="1000" dirty="0">
                <a:latin typeface="Consolas" panose="020B0609020204030204" pitchFamily="49" charset="0"/>
              </a:rPr>
              <a:t>이동시 게임내 전체 </a:t>
            </a:r>
            <a:r>
              <a:rPr lang="en-US" altLang="ko-KR" sz="1000" dirty="0">
                <a:latin typeface="Consolas" panose="020B0609020204030204" pitchFamily="49" charset="0"/>
              </a:rPr>
              <a:t>Object</a:t>
            </a:r>
            <a:r>
              <a:rPr lang="ko-KR" altLang="en-US" sz="1000" dirty="0">
                <a:latin typeface="Consolas" panose="020B0609020204030204" pitchFamily="49" charset="0"/>
              </a:rPr>
              <a:t>가 아닌 </a:t>
            </a:r>
            <a:r>
              <a:rPr lang="en-US" altLang="ko-KR" sz="1000" dirty="0">
                <a:latin typeface="Consolas" panose="020B0609020204030204" pitchFamily="49" charset="0"/>
              </a:rPr>
              <a:t>Zone </a:t>
            </a:r>
            <a:r>
              <a:rPr lang="ko-KR" altLang="en-US" sz="1000" dirty="0">
                <a:latin typeface="Consolas" panose="020B0609020204030204" pitchFamily="49" charset="0"/>
              </a:rPr>
              <a:t>내의 </a:t>
            </a:r>
            <a:r>
              <a:rPr lang="en-US" altLang="ko-KR" sz="1000" dirty="0">
                <a:latin typeface="Consolas" panose="020B0609020204030204" pitchFamily="49" charset="0"/>
              </a:rPr>
              <a:t>Object</a:t>
            </a:r>
            <a:r>
              <a:rPr lang="ko-KR" altLang="en-US" sz="1000" dirty="0">
                <a:latin typeface="Consolas" panose="020B0609020204030204" pitchFamily="49" charset="0"/>
              </a:rPr>
              <a:t>만 시야 처리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Consolas" panose="020B0609020204030204" pitchFamily="49" charset="0"/>
              </a:rPr>
              <a:t>전체 월드를 </a:t>
            </a:r>
            <a:r>
              <a:rPr lang="en-US" altLang="ko-KR" sz="1000" dirty="0">
                <a:latin typeface="Consolas" panose="020B0609020204030204" pitchFamily="49" charset="0"/>
              </a:rPr>
              <a:t>50</a:t>
            </a:r>
            <a:r>
              <a:rPr lang="ko-KR" altLang="en-US" sz="1000" dirty="0">
                <a:latin typeface="Consolas" panose="020B0609020204030204" pitchFamily="49" charset="0"/>
              </a:rPr>
              <a:t>개로 나누어 시야에 속한 </a:t>
            </a:r>
            <a:r>
              <a:rPr lang="en-US" altLang="ko-KR" sz="1000" dirty="0">
                <a:latin typeface="Consolas" panose="020B0609020204030204" pitchFamily="49" charset="0"/>
              </a:rPr>
              <a:t>Zone</a:t>
            </a:r>
            <a:r>
              <a:rPr lang="ko-KR" altLang="en-US" sz="1000" dirty="0">
                <a:latin typeface="Consolas" panose="020B0609020204030204" pitchFamily="49" charset="0"/>
              </a:rPr>
              <a:t>에 있는 </a:t>
            </a:r>
            <a:r>
              <a:rPr lang="en-US" altLang="ko-KR" sz="1000" dirty="0">
                <a:latin typeface="Consolas" panose="020B0609020204030204" pitchFamily="49" charset="0"/>
              </a:rPr>
              <a:t>Object</a:t>
            </a:r>
            <a:r>
              <a:rPr lang="ko-KR" altLang="en-US" sz="1000" dirty="0">
                <a:latin typeface="Consolas" panose="020B0609020204030204" pitchFamily="49" charset="0"/>
              </a:rPr>
              <a:t>만</a:t>
            </a:r>
            <a:r>
              <a:rPr lang="en-US" altLang="ko-KR" sz="1000" dirty="0">
                <a:latin typeface="Consolas" panose="020B0609020204030204" pitchFamily="49" charset="0"/>
              </a:rPr>
              <a:t> </a:t>
            </a:r>
            <a:r>
              <a:rPr lang="ko-KR" altLang="en-US" sz="1000" dirty="0">
                <a:latin typeface="Consolas" panose="020B0609020204030204" pitchFamily="49" charset="0"/>
              </a:rPr>
              <a:t>시야 처리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endParaRPr lang="ko-KR" altLang="en-US" dirty="0"/>
          </a:p>
        </p:txBody>
      </p:sp>
      <p:pic>
        <p:nvPicPr>
          <p:cNvPr id="19" name="그림 18" descr="텍스트, 스크린샷, 별자리, 별이(가) 표시된 사진&#10;&#10;자동 생성된 설명">
            <a:extLst>
              <a:ext uri="{FF2B5EF4-FFF2-40B4-BE49-F238E27FC236}">
                <a16:creationId xmlns:a16="http://schemas.microsoft.com/office/drawing/2014/main" id="{4EBE8527-CAC5-13E9-6A4D-1BB2DE43A4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130" y="2057143"/>
            <a:ext cx="2563817" cy="2025535"/>
          </a:xfrm>
          <a:prstGeom prst="rect">
            <a:avLst/>
          </a:prstGeom>
        </p:spPr>
      </p:pic>
      <p:pic>
        <p:nvPicPr>
          <p:cNvPr id="21" name="그림 20" descr="텍스트, 스크린샷, 천문학이(가) 표시된 사진&#10;&#10;자동 생성된 설명">
            <a:extLst>
              <a:ext uri="{FF2B5EF4-FFF2-40B4-BE49-F238E27FC236}">
                <a16:creationId xmlns:a16="http://schemas.microsoft.com/office/drawing/2014/main" id="{AA231315-0228-5391-6300-D6CB82FCAB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5821" y="2057144"/>
            <a:ext cx="2551854" cy="2025534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F5185FAF-4E00-84AE-1606-D0AA15F49B69}"/>
              </a:ext>
            </a:extLst>
          </p:cNvPr>
          <p:cNvSpPr txBox="1"/>
          <p:nvPr/>
        </p:nvSpPr>
        <p:spPr>
          <a:xfrm>
            <a:off x="998187" y="4143155"/>
            <a:ext cx="21737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Zone </a:t>
            </a:r>
            <a:r>
              <a:rPr lang="ko-KR" altLang="en-US" dirty="0"/>
              <a:t>분할 전 </a:t>
            </a:r>
            <a:r>
              <a:rPr lang="ko-KR" altLang="en-US" dirty="0" err="1"/>
              <a:t>동접</a:t>
            </a:r>
            <a:r>
              <a:rPr lang="en-US" altLang="ko-KR" dirty="0"/>
              <a:t>(334</a:t>
            </a:r>
            <a:r>
              <a:rPr lang="ko-KR" altLang="en-US" dirty="0"/>
              <a:t>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B1BBA76-0C31-3B07-6B6D-061DB6820BF6}"/>
              </a:ext>
            </a:extLst>
          </p:cNvPr>
          <p:cNvSpPr txBox="1"/>
          <p:nvPr/>
        </p:nvSpPr>
        <p:spPr>
          <a:xfrm>
            <a:off x="3626426" y="4143154"/>
            <a:ext cx="22906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Zone </a:t>
            </a:r>
            <a:r>
              <a:rPr lang="ko-KR" altLang="en-US" dirty="0"/>
              <a:t>분할 후 </a:t>
            </a:r>
            <a:r>
              <a:rPr lang="ko-KR" altLang="en-US" dirty="0" err="1"/>
              <a:t>동접</a:t>
            </a:r>
            <a:r>
              <a:rPr lang="en-US" altLang="ko-KR" dirty="0"/>
              <a:t>(3542</a:t>
            </a:r>
            <a:r>
              <a:rPr lang="ko-KR" altLang="en-US" dirty="0"/>
              <a:t>명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109529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71AD740-80A7-892D-3C1C-01E6323B618E}"/>
              </a:ext>
            </a:extLst>
          </p:cNvPr>
          <p:cNvSpPr/>
          <p:nvPr/>
        </p:nvSpPr>
        <p:spPr>
          <a:xfrm>
            <a:off x="6608619" y="1130533"/>
            <a:ext cx="1986741" cy="192360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016A1DD-A76F-8E88-7907-170ED9A9B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48625"/>
            <a:ext cx="8520600" cy="831300"/>
          </a:xfrm>
        </p:spPr>
        <p:txBody>
          <a:bodyPr/>
          <a:lstStyle/>
          <a:p>
            <a:r>
              <a:rPr lang="en-US" altLang="ko-KR" dirty="0">
                <a:latin typeface="+mj-ea"/>
                <a:ea typeface="+mj-ea"/>
              </a:rPr>
              <a:t>NPC</a:t>
            </a:r>
            <a:r>
              <a:rPr lang="ko-KR" altLang="en-US" dirty="0">
                <a:latin typeface="+mj-ea"/>
                <a:ea typeface="+mj-ea"/>
              </a:rPr>
              <a:t> </a:t>
            </a:r>
            <a:r>
              <a:rPr lang="en-US" altLang="ko-KR" dirty="0">
                <a:latin typeface="+mj-ea"/>
                <a:ea typeface="+mj-ea"/>
              </a:rPr>
              <a:t>AI</a:t>
            </a:r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E9871B-46B6-59C4-8749-77883C42158B}"/>
              </a:ext>
            </a:extLst>
          </p:cNvPr>
          <p:cNvSpPr txBox="1"/>
          <p:nvPr/>
        </p:nvSpPr>
        <p:spPr>
          <a:xfrm>
            <a:off x="6608619" y="1130533"/>
            <a:ext cx="1886989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class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NPC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: </a:t>
            </a:r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public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Object</a:t>
            </a:r>
            <a:endParaRPr lang="en-US" altLang="ko-KR" sz="7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volatile</a:t>
            </a:r>
            <a:r>
              <a:rPr lang="ko-KR" altLang="en-US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bool</a:t>
            </a:r>
            <a:r>
              <a:rPr lang="ko-KR" altLang="en-US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n_wake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 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주변에 플레이어가 있다면 한번만 </a:t>
            </a:r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wake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를 </a:t>
            </a:r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true 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바꿔주어 </a:t>
            </a:r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wake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작동하게 한다</a:t>
            </a:r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endParaRPr lang="en-US" altLang="ko-KR" sz="700" dirty="0"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endParaRPr lang="ko-KR" altLang="en-US" sz="7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spawn_x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0, 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spawn_y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0;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last_attacker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0;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bool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is_batte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false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short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n_type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1;</a:t>
            </a:r>
          </a:p>
          <a:p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 1, 2 peace 3, 4 </a:t>
            </a:r>
            <a:r>
              <a:rPr lang="en-US" altLang="ko-KR" sz="7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agro</a:t>
            </a:r>
            <a:endParaRPr lang="en-US" altLang="ko-KR" sz="7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 1, 3 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로밍 </a:t>
            </a:r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2, 4 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고정</a:t>
            </a:r>
            <a:endParaRPr lang="en-US" altLang="ko-KR" sz="700" dirty="0">
              <a:solidFill>
                <a:srgbClr val="008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bool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agro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0;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…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endParaRPr lang="ko-KR" altLang="en-US" sz="7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FE5480-ACA2-D309-5F53-6153F62E9E29}"/>
              </a:ext>
            </a:extLst>
          </p:cNvPr>
          <p:cNvSpPr txBox="1"/>
          <p:nvPr/>
        </p:nvSpPr>
        <p:spPr>
          <a:xfrm>
            <a:off x="6608619" y="789711"/>
            <a:ext cx="17955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NPC </a:t>
            </a:r>
            <a:r>
              <a:rPr lang="ko-KR" altLang="en-US" sz="1600" dirty="0"/>
              <a:t>자료구조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DBFC18B-4FAD-45C1-4436-122B64D0B6F9}"/>
              </a:ext>
            </a:extLst>
          </p:cNvPr>
          <p:cNvSpPr txBox="1"/>
          <p:nvPr/>
        </p:nvSpPr>
        <p:spPr>
          <a:xfrm>
            <a:off x="311700" y="965035"/>
            <a:ext cx="6340575" cy="24468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tx1"/>
                </a:solidFill>
                <a:latin typeface="Consolas" panose="020B0609020204030204" pitchFamily="49" charset="0"/>
              </a:rPr>
              <a:t>20</a:t>
            </a:r>
            <a:r>
              <a:rPr lang="ko-KR" alt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만 마리의 </a:t>
            </a:r>
            <a:r>
              <a:rPr lang="en-US" altLang="ko-KR" sz="1600" dirty="0">
                <a:solidFill>
                  <a:schemeClr val="tx1"/>
                </a:solidFill>
                <a:latin typeface="Consolas" panose="020B0609020204030204" pitchFamily="49" charset="0"/>
              </a:rPr>
              <a:t>NPC</a:t>
            </a:r>
            <a:r>
              <a:rPr lang="ko-KR" alt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가 작동하도록 최적화</a:t>
            </a:r>
            <a:endParaRPr lang="en-US" altLang="ko-KR" sz="16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sz="16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100" dirty="0">
                <a:latin typeface="Consolas" panose="020B0609020204030204" pitchFamily="49" charset="0"/>
              </a:rPr>
              <a:t>NPC AI</a:t>
            </a:r>
            <a:r>
              <a:rPr lang="ko-KR" altLang="en-US" sz="1100" dirty="0">
                <a:latin typeface="Consolas" panose="020B0609020204030204" pitchFamily="49" charset="0"/>
              </a:rPr>
              <a:t>는 시야 내에 </a:t>
            </a:r>
            <a:r>
              <a:rPr lang="en-US" altLang="ko-KR" sz="1100" dirty="0">
                <a:latin typeface="Consolas" panose="020B0609020204030204" pitchFamily="49" charset="0"/>
              </a:rPr>
              <a:t>Player</a:t>
            </a:r>
            <a:r>
              <a:rPr lang="ko-KR" altLang="en-US" sz="1100" dirty="0">
                <a:latin typeface="Consolas" panose="020B0609020204030204" pitchFamily="49" charset="0"/>
              </a:rPr>
              <a:t>가 없다면 </a:t>
            </a:r>
            <a:r>
              <a:rPr lang="en-US" altLang="ko-KR" sz="1100" dirty="0">
                <a:latin typeface="Consolas" panose="020B0609020204030204" pitchFamily="49" charset="0"/>
              </a:rPr>
              <a:t>_</a:t>
            </a:r>
            <a:r>
              <a:rPr lang="en-US" altLang="ko-KR" sz="1100" dirty="0" err="1">
                <a:latin typeface="Consolas" panose="020B0609020204030204" pitchFamily="49" charset="0"/>
              </a:rPr>
              <a:t>n_wake</a:t>
            </a:r>
            <a:r>
              <a:rPr lang="ko-KR" altLang="en-US" sz="1100" dirty="0">
                <a:latin typeface="Consolas" panose="020B0609020204030204" pitchFamily="49" charset="0"/>
              </a:rPr>
              <a:t>를 통해 작동하지 않도록 구현</a:t>
            </a:r>
            <a:endParaRPr lang="en-US" altLang="ko-KR" sz="1100" dirty="0">
              <a:latin typeface="Consolas" panose="020B0609020204030204" pitchFamily="49" charset="0"/>
            </a:endParaRPr>
          </a:p>
          <a:p>
            <a:endParaRPr lang="en-US" altLang="ko-KR" sz="1100" dirty="0">
              <a:latin typeface="Consolas" panose="020B0609020204030204" pitchFamily="49" charset="0"/>
            </a:endParaRPr>
          </a:p>
          <a:p>
            <a:r>
              <a:rPr lang="en-US" altLang="ko-KR" sz="1100" dirty="0">
                <a:latin typeface="Consolas" panose="020B0609020204030204" pitchFamily="49" charset="0"/>
              </a:rPr>
              <a:t>_</a:t>
            </a:r>
            <a:r>
              <a:rPr lang="en-US" altLang="ko-KR" sz="1100" dirty="0" err="1">
                <a:latin typeface="Consolas" panose="020B0609020204030204" pitchFamily="49" charset="0"/>
              </a:rPr>
              <a:t>n_wake</a:t>
            </a:r>
            <a:r>
              <a:rPr lang="ko-KR" altLang="en-US" sz="1100" dirty="0">
                <a:latin typeface="Consolas" panose="020B0609020204030204" pitchFamily="49" charset="0"/>
              </a:rPr>
              <a:t>는 </a:t>
            </a:r>
            <a:r>
              <a:rPr lang="en-US" altLang="ko-KR" sz="1100" dirty="0">
                <a:latin typeface="Consolas" panose="020B0609020204030204" pitchFamily="49" charset="0"/>
              </a:rPr>
              <a:t>player</a:t>
            </a:r>
            <a:r>
              <a:rPr lang="ko-KR" altLang="en-US" sz="1100" dirty="0">
                <a:latin typeface="Consolas" panose="020B0609020204030204" pitchFamily="49" charset="0"/>
              </a:rPr>
              <a:t>가 주변에 있거나</a:t>
            </a:r>
            <a:r>
              <a:rPr lang="en-US" altLang="ko-KR" sz="1100" dirty="0">
                <a:latin typeface="Consolas" panose="020B0609020204030204" pitchFamily="49" charset="0"/>
              </a:rPr>
              <a:t>, </a:t>
            </a:r>
            <a:r>
              <a:rPr lang="ko-KR" altLang="en-US" sz="1100" dirty="0">
                <a:latin typeface="Consolas" panose="020B0609020204030204" pitchFamily="49" charset="0"/>
              </a:rPr>
              <a:t>적대 </a:t>
            </a:r>
            <a:r>
              <a:rPr lang="en-US" altLang="ko-KR" sz="1100" dirty="0">
                <a:latin typeface="Consolas" panose="020B0609020204030204" pitchFamily="49" charset="0"/>
              </a:rPr>
              <a:t>player</a:t>
            </a:r>
            <a:r>
              <a:rPr lang="ko-KR" altLang="en-US" sz="1100" dirty="0">
                <a:latin typeface="Consolas" panose="020B0609020204030204" pitchFamily="49" charset="0"/>
              </a:rPr>
              <a:t>가 범위 내에 있을 때 작동</a:t>
            </a:r>
            <a:endParaRPr lang="en-US" altLang="ko-KR" sz="1100" dirty="0">
              <a:latin typeface="Consolas" panose="020B0609020204030204" pitchFamily="49" charset="0"/>
            </a:endParaRPr>
          </a:p>
          <a:p>
            <a:endParaRPr lang="en-US" altLang="ko-KR" sz="1100" dirty="0">
              <a:latin typeface="Consolas" panose="020B0609020204030204" pitchFamily="49" charset="0"/>
            </a:endParaRPr>
          </a:p>
          <a:p>
            <a:r>
              <a:rPr lang="en-US" altLang="ko-KR" sz="1100" dirty="0">
                <a:latin typeface="Consolas" panose="020B0609020204030204" pitchFamily="49" charset="0"/>
              </a:rPr>
              <a:t>NPC</a:t>
            </a:r>
            <a:r>
              <a:rPr lang="ko-KR" altLang="en-US" sz="1100" dirty="0">
                <a:latin typeface="Consolas" panose="020B0609020204030204" pitchFamily="49" charset="0"/>
              </a:rPr>
              <a:t>가 죽거나 </a:t>
            </a:r>
            <a:r>
              <a:rPr lang="en-US" altLang="ko-KR" sz="1100" dirty="0">
                <a:latin typeface="Consolas" panose="020B0609020204030204" pitchFamily="49" charset="0"/>
              </a:rPr>
              <a:t>player</a:t>
            </a:r>
            <a:r>
              <a:rPr lang="ko-KR" altLang="en-US" sz="1100" dirty="0">
                <a:latin typeface="Consolas" panose="020B0609020204030204" pitchFamily="49" charset="0"/>
              </a:rPr>
              <a:t>가 주변에 없다면 작동을 멈춤</a:t>
            </a:r>
            <a:endParaRPr lang="en-US" altLang="ko-KR" sz="1100" dirty="0">
              <a:latin typeface="Consolas" panose="020B0609020204030204" pitchFamily="49" charset="0"/>
            </a:endParaRPr>
          </a:p>
          <a:p>
            <a:endParaRPr lang="en-US" altLang="ko-KR" sz="1100" dirty="0">
              <a:latin typeface="Consolas" panose="020B0609020204030204" pitchFamily="49" charset="0"/>
            </a:endParaRPr>
          </a:p>
          <a:p>
            <a:r>
              <a:rPr lang="en-US" altLang="ko-KR" sz="1100" dirty="0">
                <a:latin typeface="Consolas" panose="020B0609020204030204" pitchFamily="49" charset="0"/>
              </a:rPr>
              <a:t>NPC </a:t>
            </a:r>
            <a:r>
              <a:rPr lang="ko-KR" altLang="en-US" sz="1100" dirty="0">
                <a:latin typeface="Consolas" panose="020B0609020204030204" pitchFamily="49" charset="0"/>
              </a:rPr>
              <a:t>또한 </a:t>
            </a:r>
            <a:r>
              <a:rPr lang="en-US" altLang="ko-KR" sz="1100" dirty="0">
                <a:latin typeface="Consolas" panose="020B0609020204030204" pitchFamily="49" charset="0"/>
              </a:rPr>
              <a:t>Zone</a:t>
            </a:r>
            <a:r>
              <a:rPr lang="ko-KR" altLang="en-US" sz="1100" dirty="0">
                <a:latin typeface="Consolas" panose="020B0609020204030204" pitchFamily="49" charset="0"/>
              </a:rPr>
              <a:t>으로 관리하여 시야 처리</a:t>
            </a:r>
            <a:endParaRPr lang="en-US" altLang="ko-KR" sz="1100" dirty="0">
              <a:latin typeface="Consolas" panose="020B0609020204030204" pitchFamily="49" charset="0"/>
            </a:endParaRPr>
          </a:p>
          <a:p>
            <a:endParaRPr lang="en-US" altLang="ko-KR" sz="1100" dirty="0">
              <a:latin typeface="Consolas" panose="020B0609020204030204" pitchFamily="49" charset="0"/>
            </a:endParaRPr>
          </a:p>
          <a:p>
            <a:endParaRPr lang="en-US" altLang="ko-KR" sz="1100" dirty="0">
              <a:latin typeface="Consolas" panose="020B0609020204030204" pitchFamily="49" charset="0"/>
            </a:endParaRPr>
          </a:p>
          <a:p>
            <a:endParaRPr lang="en-US" altLang="ko-KR" sz="1100" dirty="0">
              <a:latin typeface="Consolas" panose="020B0609020204030204" pitchFamily="49" charset="0"/>
            </a:endParaRPr>
          </a:p>
          <a:p>
            <a:r>
              <a:rPr lang="en-US" altLang="ko-KR" sz="1100" dirty="0">
                <a:latin typeface="Consolas" panose="020B0609020204030204" pitchFamily="49" charset="0"/>
              </a:rPr>
              <a:t>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1FDD118-E3E3-8A4A-E300-1C3E8CBAEA29}"/>
              </a:ext>
            </a:extLst>
          </p:cNvPr>
          <p:cNvSpPr txBox="1"/>
          <p:nvPr/>
        </p:nvSpPr>
        <p:spPr>
          <a:xfrm>
            <a:off x="245254" y="2903200"/>
            <a:ext cx="2917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dirty="0"/>
              <a:t>NPC </a:t>
            </a:r>
            <a:r>
              <a:rPr lang="ko-KR" altLang="en-US" sz="1800" dirty="0"/>
              <a:t>설계 시 문제점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B79B58D-557D-59C2-2A32-3AC91B96BBBD}"/>
              </a:ext>
            </a:extLst>
          </p:cNvPr>
          <p:cNvSpPr txBox="1"/>
          <p:nvPr/>
        </p:nvSpPr>
        <p:spPr>
          <a:xfrm>
            <a:off x="245253" y="3204745"/>
            <a:ext cx="8587047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0" i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NPC AI</a:t>
            </a:r>
            <a:r>
              <a:rPr lang="ko-KR" altLang="en-US" sz="1100" b="0" i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는 </a:t>
            </a:r>
            <a:r>
              <a:rPr lang="en-US" altLang="ko-KR" sz="1100" b="0" i="0" dirty="0" err="1">
                <a:solidFill>
                  <a:schemeClr val="tx1"/>
                </a:solidFill>
                <a:effectLst/>
                <a:latin typeface="+mj-ea"/>
                <a:ea typeface="+mj-ea"/>
              </a:rPr>
              <a:t>EventQueue</a:t>
            </a:r>
            <a:r>
              <a:rPr lang="ko-KR" altLang="en-US" sz="1100" b="0" i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에 이벤트를 </a:t>
            </a:r>
            <a:r>
              <a:rPr lang="en-US" altLang="ko-KR" sz="1100" b="0" i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push</a:t>
            </a:r>
            <a:r>
              <a:rPr lang="ko-KR" altLang="en-US" sz="1100" b="0" i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하고 </a:t>
            </a:r>
            <a:r>
              <a:rPr lang="en-US" altLang="ko-KR" sz="1100" b="0" i="0" dirty="0" err="1">
                <a:solidFill>
                  <a:schemeClr val="tx1"/>
                </a:solidFill>
                <a:effectLst/>
                <a:latin typeface="+mj-ea"/>
                <a:ea typeface="+mj-ea"/>
              </a:rPr>
              <a:t>TimerThread</a:t>
            </a:r>
            <a:r>
              <a:rPr lang="ko-KR" altLang="en-US" sz="1100" b="0" i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를 사용하여 작동합니다</a:t>
            </a:r>
            <a:r>
              <a:rPr lang="en-US" altLang="ko-KR" sz="1100" b="0" i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. </a:t>
            </a:r>
            <a:r>
              <a:rPr lang="ko-KR" altLang="en-US" sz="1100" b="0" i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그러나 주변 플레이어가 동시에 증가할 때</a:t>
            </a:r>
            <a:r>
              <a:rPr lang="en-US" altLang="ko-KR" sz="1100" b="0" i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, Attack </a:t>
            </a:r>
            <a:r>
              <a:rPr lang="ko-KR" altLang="en-US" sz="1100" b="0" i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이벤트가 여러 번 </a:t>
            </a:r>
            <a:r>
              <a:rPr lang="en-US" altLang="ko-KR" sz="1100" b="0" i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Queue</a:t>
            </a:r>
            <a:r>
              <a:rPr lang="ko-KR" altLang="en-US" sz="1100" b="0" i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에 중복으로 </a:t>
            </a:r>
            <a:r>
              <a:rPr lang="en-US" altLang="ko-KR" sz="1100" b="0" i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push</a:t>
            </a:r>
            <a:r>
              <a:rPr lang="ko-KR" altLang="en-US" sz="1100" b="0" i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되는 문제가 발생했습니다</a:t>
            </a:r>
            <a:r>
              <a:rPr lang="en-US" altLang="ko-KR" sz="1100" b="0" i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. </a:t>
            </a:r>
            <a:r>
              <a:rPr lang="ko-KR" altLang="en-US" sz="1100" b="0" i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이 문제를 해결하기 위해</a:t>
            </a:r>
            <a:r>
              <a:rPr lang="en-US" altLang="ko-KR" sz="1100" b="0" i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, Attack</a:t>
            </a:r>
            <a:r>
              <a:rPr lang="ko-KR" altLang="en-US" sz="1100" b="0" i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을 호출하기 전에 </a:t>
            </a:r>
            <a:r>
              <a:rPr lang="en-US" altLang="ko-KR" sz="1100" b="0" i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_</a:t>
            </a:r>
            <a:r>
              <a:rPr lang="en-US" altLang="ko-KR" sz="1100" b="0" i="0" dirty="0" err="1">
                <a:solidFill>
                  <a:schemeClr val="tx1"/>
                </a:solidFill>
                <a:effectLst/>
                <a:latin typeface="+mj-ea"/>
                <a:ea typeface="+mj-ea"/>
              </a:rPr>
              <a:t>last_attack_check</a:t>
            </a:r>
            <a:r>
              <a:rPr lang="ko-KR" altLang="en-US" sz="1100" b="0" i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를 </a:t>
            </a:r>
            <a:r>
              <a:rPr lang="en-US" altLang="ko-KR" sz="1100" b="0" i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CAS(Compare-And-Swap)</a:t>
            </a:r>
            <a:r>
              <a:rPr lang="ko-KR" altLang="en-US" sz="1100" b="0" i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를 사용하여 </a:t>
            </a:r>
            <a:r>
              <a:rPr lang="en-US" altLang="ko-KR" sz="1100" b="0" i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true</a:t>
            </a:r>
            <a:r>
              <a:rPr lang="ko-KR" altLang="en-US" sz="1100" b="0" i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인지 확인하고 진행하도록 구현하였습니다</a:t>
            </a:r>
            <a:r>
              <a:rPr lang="en-US" altLang="ko-KR" sz="1100" b="0" i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.</a:t>
            </a:r>
          </a:p>
          <a:p>
            <a:endParaRPr lang="en-US" altLang="ko-KR" sz="1100" dirty="0">
              <a:solidFill>
                <a:schemeClr val="tx1"/>
              </a:solidFill>
              <a:latin typeface="+mj-ea"/>
              <a:ea typeface="+mj-ea"/>
            </a:endParaRPr>
          </a:p>
          <a:p>
            <a:r>
              <a:rPr lang="en-US" altLang="ko-KR" sz="1100" dirty="0">
                <a:latin typeface="Consolas" panose="020B0609020204030204" pitchFamily="49" charset="0"/>
                <a:ea typeface="돋움체" panose="020B0609000101010101" pitchFamily="49" charset="-127"/>
              </a:rPr>
              <a:t>NPC</a:t>
            </a:r>
            <a:r>
              <a:rPr lang="ko-KR" altLang="en-US" sz="1100" dirty="0">
                <a:latin typeface="Consolas" panose="020B0609020204030204" pitchFamily="49" charset="0"/>
                <a:ea typeface="+mn-ea"/>
              </a:rPr>
              <a:t> </a:t>
            </a:r>
            <a:r>
              <a:rPr lang="en-US" altLang="ko-KR" sz="1100" dirty="0">
                <a:latin typeface="Consolas" panose="020B0609020204030204" pitchFamily="49" charset="0"/>
                <a:ea typeface="+mn-ea"/>
              </a:rPr>
              <a:t>AI</a:t>
            </a:r>
            <a:r>
              <a:rPr lang="ko-KR" altLang="en-US" sz="1100" dirty="0">
                <a:latin typeface="Consolas" panose="020B0609020204030204" pitchFamily="49" charset="0"/>
                <a:ea typeface="+mn-ea"/>
              </a:rPr>
              <a:t>가 </a:t>
            </a:r>
            <a:r>
              <a:rPr lang="en-US" altLang="ko-KR" sz="1100" dirty="0">
                <a:latin typeface="Consolas" panose="020B0609020204030204" pitchFamily="49" charset="0"/>
                <a:ea typeface="+mn-ea"/>
              </a:rPr>
              <a:t>Lua script</a:t>
            </a:r>
            <a:r>
              <a:rPr lang="ko-KR" altLang="en-US" sz="1100" dirty="0">
                <a:latin typeface="Consolas" panose="020B0609020204030204" pitchFamily="49" charset="0"/>
                <a:ea typeface="+mn-ea"/>
              </a:rPr>
              <a:t>로 구현되어 여러 쓰레드에서 동시에 </a:t>
            </a:r>
            <a:r>
              <a:rPr lang="en-US" altLang="ko-KR" sz="1100" dirty="0">
                <a:latin typeface="Consolas" panose="020B0609020204030204" pitchFamily="49" charset="0"/>
                <a:ea typeface="+mn-ea"/>
              </a:rPr>
              <a:t>Lua </a:t>
            </a:r>
            <a:r>
              <a:rPr lang="ko-KR" altLang="en-US" sz="1100" dirty="0">
                <a:latin typeface="Consolas" panose="020B0609020204030204" pitchFamily="49" charset="0"/>
                <a:ea typeface="+mn-ea"/>
              </a:rPr>
              <a:t>호출 시 </a:t>
            </a:r>
            <a:r>
              <a:rPr lang="en-US" altLang="ko-KR" sz="1100" dirty="0">
                <a:latin typeface="Consolas" panose="020B0609020204030204" pitchFamily="49" charset="0"/>
                <a:ea typeface="+mn-ea"/>
              </a:rPr>
              <a:t>Stack </a:t>
            </a:r>
            <a:r>
              <a:rPr lang="ko-KR" altLang="en-US" sz="1100" dirty="0">
                <a:latin typeface="Consolas" panose="020B0609020204030204" pitchFamily="49" charset="0"/>
                <a:ea typeface="+mn-ea"/>
              </a:rPr>
              <a:t>에러가 발생</a:t>
            </a:r>
            <a:r>
              <a:rPr lang="en-US" altLang="ko-KR" sz="1100" dirty="0">
                <a:latin typeface="Consolas" panose="020B0609020204030204" pitchFamily="49" charset="0"/>
                <a:ea typeface="+mn-ea"/>
              </a:rPr>
              <a:t>,</a:t>
            </a:r>
            <a:r>
              <a:rPr lang="ko-KR" altLang="en-US" sz="1100" dirty="0">
                <a:latin typeface="Consolas" panose="020B0609020204030204" pitchFamily="49" charset="0"/>
                <a:ea typeface="+mn-ea"/>
              </a:rPr>
              <a:t> </a:t>
            </a:r>
            <a:r>
              <a:rPr lang="en-US" altLang="ko-KR" sz="1100" dirty="0">
                <a:latin typeface="Consolas" panose="020B0609020204030204" pitchFamily="49" charset="0"/>
                <a:ea typeface="+mn-ea"/>
              </a:rPr>
              <a:t>Lua lock</a:t>
            </a:r>
            <a:r>
              <a:rPr lang="ko-KR" altLang="en-US" sz="1100" dirty="0">
                <a:latin typeface="Consolas" panose="020B0609020204030204" pitchFamily="49" charset="0"/>
                <a:ea typeface="+mn-ea"/>
              </a:rPr>
              <a:t>을 추가하여 오류를 방지하였습니다</a:t>
            </a:r>
            <a:r>
              <a:rPr lang="en-US" altLang="ko-KR" sz="1100" dirty="0">
                <a:latin typeface="Consolas" panose="020B0609020204030204" pitchFamily="49" charset="0"/>
                <a:ea typeface="+mn-ea"/>
              </a:rPr>
              <a:t>.</a:t>
            </a:r>
          </a:p>
          <a:p>
            <a:endParaRPr lang="en-US" altLang="ko-KR" sz="1100" dirty="0">
              <a:latin typeface="+mn-ea"/>
              <a:ea typeface="+mn-ea"/>
            </a:endParaRPr>
          </a:p>
          <a:p>
            <a:r>
              <a:rPr lang="en-US" altLang="ko-KR" sz="1100" dirty="0">
                <a:latin typeface="Consolas" panose="020B0609020204030204" pitchFamily="49" charset="0"/>
                <a:ea typeface="+mn-ea"/>
              </a:rPr>
              <a:t>NPC</a:t>
            </a:r>
            <a:r>
              <a:rPr lang="ko-KR" altLang="en-US" sz="1100" dirty="0">
                <a:latin typeface="Consolas" panose="020B0609020204030204" pitchFamily="49" charset="0"/>
                <a:ea typeface="+mn-ea"/>
              </a:rPr>
              <a:t>가 </a:t>
            </a:r>
            <a:r>
              <a:rPr lang="en-US" altLang="ko-KR" sz="1100" dirty="0">
                <a:latin typeface="Consolas" panose="020B0609020204030204" pitchFamily="49" charset="0"/>
                <a:ea typeface="+mn-ea"/>
              </a:rPr>
              <a:t>200,000 </a:t>
            </a:r>
            <a:r>
              <a:rPr lang="ko-KR" altLang="en-US" sz="1100" dirty="0">
                <a:latin typeface="Consolas" panose="020B0609020204030204" pitchFamily="49" charset="0"/>
                <a:ea typeface="+mn-ea"/>
              </a:rPr>
              <a:t>마리라서 </a:t>
            </a:r>
            <a:r>
              <a:rPr lang="en-US" altLang="ko-KR" sz="1100" dirty="0" err="1">
                <a:latin typeface="Consolas" panose="020B0609020204030204" pitchFamily="49" charset="0"/>
                <a:ea typeface="+mn-ea"/>
              </a:rPr>
              <a:t>TimerThread</a:t>
            </a:r>
            <a:r>
              <a:rPr lang="ko-KR" altLang="en-US" sz="1100" dirty="0">
                <a:latin typeface="Consolas" panose="020B0609020204030204" pitchFamily="49" charset="0"/>
                <a:ea typeface="+mn-ea"/>
              </a:rPr>
              <a:t>에서 전체 </a:t>
            </a:r>
            <a:r>
              <a:rPr lang="en-US" altLang="ko-KR" sz="1100" dirty="0">
                <a:latin typeface="Consolas" panose="020B0609020204030204" pitchFamily="49" charset="0"/>
                <a:ea typeface="+mn-ea"/>
              </a:rPr>
              <a:t>NPC AI</a:t>
            </a:r>
            <a:r>
              <a:rPr lang="ko-KR" altLang="en-US" sz="1100" dirty="0">
                <a:latin typeface="Consolas" panose="020B0609020204030204" pitchFamily="49" charset="0"/>
                <a:ea typeface="+mn-ea"/>
              </a:rPr>
              <a:t>처리가 불가능합니다</a:t>
            </a:r>
            <a:r>
              <a:rPr lang="en-US" altLang="ko-KR" sz="1100" dirty="0">
                <a:latin typeface="Consolas" panose="020B0609020204030204" pitchFamily="49" charset="0"/>
                <a:ea typeface="+mn-ea"/>
              </a:rPr>
              <a:t>.</a:t>
            </a:r>
          </a:p>
          <a:p>
            <a:r>
              <a:rPr lang="en-US" altLang="ko-KR" sz="1100" dirty="0">
                <a:latin typeface="Consolas" panose="020B0609020204030204" pitchFamily="49" charset="0"/>
                <a:ea typeface="+mn-ea"/>
              </a:rPr>
              <a:t>PQCS</a:t>
            </a:r>
            <a:r>
              <a:rPr lang="ko-KR" altLang="en-US" sz="1100" dirty="0">
                <a:latin typeface="Consolas" panose="020B0609020204030204" pitchFamily="49" charset="0"/>
                <a:ea typeface="+mn-ea"/>
              </a:rPr>
              <a:t>함수를 통해 </a:t>
            </a:r>
            <a:r>
              <a:rPr lang="en-US" altLang="ko-KR" sz="1100" dirty="0" err="1">
                <a:latin typeface="Consolas" panose="020B0609020204030204" pitchFamily="49" charset="0"/>
                <a:ea typeface="+mn-ea"/>
              </a:rPr>
              <a:t>WorkerThread</a:t>
            </a:r>
            <a:r>
              <a:rPr lang="ko-KR" altLang="en-US" sz="1100" dirty="0">
                <a:latin typeface="Consolas" panose="020B0609020204030204" pitchFamily="49" charset="0"/>
                <a:ea typeface="+mn-ea"/>
              </a:rPr>
              <a:t>에서 작동하도록 구현하여 </a:t>
            </a:r>
            <a:r>
              <a:rPr lang="en-US" altLang="ko-KR" sz="1100" dirty="0">
                <a:latin typeface="Consolas" panose="020B0609020204030204" pitchFamily="49" charset="0"/>
                <a:ea typeface="+mn-ea"/>
              </a:rPr>
              <a:t>NPC AI</a:t>
            </a:r>
            <a:r>
              <a:rPr lang="ko-KR" altLang="en-US" sz="1100" dirty="0">
                <a:latin typeface="Consolas" panose="020B0609020204030204" pitchFamily="49" charset="0"/>
                <a:ea typeface="+mn-ea"/>
              </a:rPr>
              <a:t>의 성능을 개선하였습니다</a:t>
            </a:r>
            <a:r>
              <a:rPr lang="en-US" altLang="ko-KR" sz="1100" dirty="0">
                <a:latin typeface="Consolas" panose="020B0609020204030204" pitchFamily="49" charset="0"/>
                <a:ea typeface="+mn-ea"/>
              </a:rPr>
              <a:t>.</a:t>
            </a:r>
            <a:endParaRPr lang="en-US" altLang="ko-KR" sz="11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68038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0BD8E596-A266-1A19-02AC-354B48A88A62}"/>
              </a:ext>
            </a:extLst>
          </p:cNvPr>
          <p:cNvSpPr/>
          <p:nvPr/>
        </p:nvSpPr>
        <p:spPr>
          <a:xfrm>
            <a:off x="351174" y="2729604"/>
            <a:ext cx="4077418" cy="143487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63383B7-F325-E76C-ED3E-AEE3F0C10DBA}"/>
              </a:ext>
            </a:extLst>
          </p:cNvPr>
          <p:cNvSpPr/>
          <p:nvPr/>
        </p:nvSpPr>
        <p:spPr>
          <a:xfrm>
            <a:off x="5188045" y="2737027"/>
            <a:ext cx="3196271" cy="143487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016A1DD-A76F-8E88-7907-170ED9A9B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48625"/>
            <a:ext cx="8520600" cy="831300"/>
          </a:xfrm>
        </p:spPr>
        <p:txBody>
          <a:bodyPr/>
          <a:lstStyle/>
          <a:p>
            <a:r>
              <a:rPr lang="en-US" altLang="ko-KR" dirty="0">
                <a:latin typeface="+mj-ea"/>
                <a:ea typeface="+mj-ea"/>
              </a:rPr>
              <a:t>DB </a:t>
            </a:r>
            <a:r>
              <a:rPr lang="ko-KR" altLang="en-US" dirty="0">
                <a:latin typeface="+mj-ea"/>
                <a:ea typeface="+mj-ea"/>
              </a:rPr>
              <a:t>연동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B46B21-96E6-4F1E-6C8B-BF9FB5769F0F}"/>
              </a:ext>
            </a:extLst>
          </p:cNvPr>
          <p:cNvSpPr txBox="1"/>
          <p:nvPr/>
        </p:nvSpPr>
        <p:spPr>
          <a:xfrm>
            <a:off x="311700" y="979925"/>
            <a:ext cx="8233784" cy="15465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플레이어의 정보를 </a:t>
            </a:r>
            <a:r>
              <a:rPr lang="en-US" altLang="ko-KR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DataBase</a:t>
            </a:r>
            <a:r>
              <a:rPr lang="en-US" altLang="ko-KR" sz="105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ko-KR" alt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저장 및 수정</a:t>
            </a:r>
            <a:endParaRPr lang="en-US" altLang="ko-KR" sz="105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sz="105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플레이어의 채팅을 </a:t>
            </a:r>
            <a:r>
              <a:rPr lang="en-US" altLang="ko-KR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DataBase</a:t>
            </a:r>
            <a:r>
              <a:rPr lang="ko-KR" alt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에 시간과 함께 저장</a:t>
            </a:r>
            <a:endParaRPr lang="en-US" altLang="ko-KR" sz="105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sz="105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로그인 시 </a:t>
            </a:r>
            <a:r>
              <a:rPr lang="en-US" altLang="ko-KR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DataBase</a:t>
            </a:r>
            <a:r>
              <a:rPr lang="ko-KR" alt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 검색</a:t>
            </a:r>
            <a:r>
              <a:rPr lang="en-US" altLang="ko-KR" sz="1050" dirty="0">
                <a:solidFill>
                  <a:schemeClr val="tx1"/>
                </a:solidFill>
                <a:latin typeface="Consolas" panose="020B0609020204030204" pitchFamily="49" charset="0"/>
              </a:rPr>
              <a:t>, </a:t>
            </a:r>
            <a:r>
              <a:rPr lang="ko-KR" alt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등록된 </a:t>
            </a:r>
            <a:r>
              <a:rPr lang="en-US" altLang="ko-KR" sz="1050" dirty="0">
                <a:solidFill>
                  <a:schemeClr val="tx1"/>
                </a:solidFill>
                <a:latin typeface="Consolas" panose="020B0609020204030204" pitchFamily="49" charset="0"/>
              </a:rPr>
              <a:t>ID</a:t>
            </a:r>
            <a:r>
              <a:rPr lang="ko-KR" alt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가 없을 시에는 </a:t>
            </a:r>
            <a:r>
              <a:rPr lang="en-US" altLang="ko-KR" sz="1050" dirty="0">
                <a:solidFill>
                  <a:schemeClr val="tx1"/>
                </a:solidFill>
                <a:latin typeface="Consolas" panose="020B0609020204030204" pitchFamily="49" charset="0"/>
              </a:rPr>
              <a:t>ID</a:t>
            </a:r>
            <a:r>
              <a:rPr lang="ko-KR" alt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생성</a:t>
            </a:r>
            <a:endParaRPr lang="en-US" altLang="ko-KR" sz="105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sz="105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050" dirty="0">
                <a:solidFill>
                  <a:schemeClr val="tx1"/>
                </a:solidFill>
                <a:latin typeface="Consolas" panose="020B0609020204030204" pitchFamily="49" charset="0"/>
              </a:rPr>
              <a:t>ID</a:t>
            </a:r>
            <a:r>
              <a:rPr lang="ko-KR" alt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를 생성할 때는 </a:t>
            </a:r>
            <a:r>
              <a:rPr lang="en-US" altLang="ko-KR" sz="1050" dirty="0">
                <a:solidFill>
                  <a:schemeClr val="tx1"/>
                </a:solidFill>
                <a:latin typeface="Consolas" panose="020B0609020204030204" pitchFamily="49" charset="0"/>
              </a:rPr>
              <a:t>Stored Procedure </a:t>
            </a:r>
            <a:r>
              <a:rPr lang="ko-KR" alt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사용하여 </a:t>
            </a:r>
            <a:r>
              <a:rPr lang="en-US" altLang="ko-KR" sz="1050" dirty="0">
                <a:solidFill>
                  <a:schemeClr val="tx1"/>
                </a:solidFill>
                <a:latin typeface="Consolas" panose="020B0609020204030204" pitchFamily="49" charset="0"/>
              </a:rPr>
              <a:t>DB </a:t>
            </a:r>
            <a:r>
              <a:rPr lang="ko-KR" alt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성능 향상</a:t>
            </a:r>
            <a:endParaRPr lang="en-US" altLang="ko-KR" sz="105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sz="105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050" dirty="0"/>
              <a:t>DB</a:t>
            </a:r>
            <a:r>
              <a:rPr lang="ko-KR" altLang="en-US" sz="1050" dirty="0"/>
              <a:t>오류 발생 시 </a:t>
            </a:r>
            <a:r>
              <a:rPr lang="en-US" altLang="ko-KR" sz="1050" dirty="0"/>
              <a:t>DB </a:t>
            </a:r>
            <a:r>
              <a:rPr lang="ko-KR" altLang="en-US" sz="1050" dirty="0"/>
              <a:t>초기화 후</a:t>
            </a:r>
            <a:r>
              <a:rPr lang="en-US" altLang="ko-KR" sz="1050" dirty="0"/>
              <a:t> </a:t>
            </a:r>
            <a:r>
              <a:rPr lang="ko-KR" altLang="en-US" sz="1050" dirty="0"/>
              <a:t>재연결을 시도하도록 구현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C22DAF-131B-E299-E63C-64BF565CF979}"/>
              </a:ext>
            </a:extLst>
          </p:cNvPr>
          <p:cNvSpPr txBox="1"/>
          <p:nvPr/>
        </p:nvSpPr>
        <p:spPr>
          <a:xfrm>
            <a:off x="5188045" y="2786904"/>
            <a:ext cx="3208713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ALTER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PROCEDURE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[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dbo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]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.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Add_User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] @Param 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INT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@Param2 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CHAR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20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</a:t>
            </a:r>
            <a:endParaRPr lang="en-US" altLang="ko-KR" sz="7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AS</a:t>
            </a:r>
            <a:endParaRPr lang="en-US" altLang="ko-KR" sz="7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BEGIN</a:t>
            </a:r>
            <a:endParaRPr lang="en-US" altLang="ko-KR" sz="7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8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-- SET NOCOUNT ON added to prevent extra result sets from</a:t>
            </a:r>
            <a:endParaRPr lang="en-US" altLang="ko-KR" sz="7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8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-- interfering with SELECT statements.</a:t>
            </a:r>
            <a:endParaRPr lang="en-US" altLang="ko-KR" sz="7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SET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NOCOUNT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ON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;</a:t>
            </a:r>
            <a:endParaRPr lang="en-US" altLang="ko-KR" sz="7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8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-- Insert statements for procedure here</a:t>
            </a:r>
            <a:endParaRPr lang="en-US" altLang="ko-KR" sz="7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INSERT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INTO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dbo</a:t>
            </a:r>
            <a:r>
              <a:rPr lang="en-US" altLang="ko-KR" sz="700" dirty="0" err="1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.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user_info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FF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user_id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 err="1">
                <a:solidFill>
                  <a:srgbClr val="FF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user_name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user_x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user_y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VALUES 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@Param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@Param2 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</a:t>
            </a:r>
            <a:r>
              <a:rPr lang="en-US" altLang="ko-KR" sz="700" dirty="0">
                <a:solidFill>
                  <a:srgbClr val="FF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CAST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>
                <a:solidFill>
                  <a:srgbClr val="FF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RAND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>
                <a:solidFill>
                  <a:srgbClr val="FF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CHECKSUM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>
                <a:solidFill>
                  <a:srgbClr val="FF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NEWID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()))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*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2000 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AS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INT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),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FF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CAST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>
                <a:solidFill>
                  <a:srgbClr val="FF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RAND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>
                <a:solidFill>
                  <a:srgbClr val="FF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CHECKSUM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>
                <a:solidFill>
                  <a:srgbClr val="FF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NEWID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()))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*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2000 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AS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INT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))</a:t>
            </a:r>
            <a:endParaRPr lang="en-US" altLang="ko-KR" sz="7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END</a:t>
            </a:r>
            <a:endParaRPr lang="en-US" altLang="ko-KR" sz="7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2B682A-6E96-0500-B957-B9A54CCF5E77}"/>
              </a:ext>
            </a:extLst>
          </p:cNvPr>
          <p:cNvSpPr txBox="1"/>
          <p:nvPr/>
        </p:nvSpPr>
        <p:spPr>
          <a:xfrm>
            <a:off x="5175603" y="4175608"/>
            <a:ext cx="29510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DataBase</a:t>
            </a:r>
            <a:r>
              <a:rPr lang="ko-KR" altLang="en-US" dirty="0"/>
              <a:t> </a:t>
            </a:r>
            <a:r>
              <a:rPr lang="en-US" altLang="ko-KR" dirty="0"/>
              <a:t>Stored Procedure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82B71D8-749C-D3E7-CFFD-B96350066181}"/>
              </a:ext>
            </a:extLst>
          </p:cNvPr>
          <p:cNvSpPr txBox="1"/>
          <p:nvPr/>
        </p:nvSpPr>
        <p:spPr>
          <a:xfrm>
            <a:off x="351174" y="2708105"/>
            <a:ext cx="4505497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retcode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=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SQLAllocHandle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SQL_HANDLE_STMT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hdbc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w_id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], &amp;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hstmt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w_id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]);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if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retcode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!= 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SQL_SUCCESS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&amp;&amp;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retcode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!= 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SQL_SUCCESS_WITH_INFO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 {</a:t>
            </a:r>
          </a:p>
          <a:p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show_DB_error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hstmt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w_id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]);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}</a:t>
            </a:r>
          </a:p>
          <a:p>
            <a:r>
              <a:rPr lang="en-US" altLang="ko-KR" sz="700" dirty="0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SQLWCHAR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query[100];</a:t>
            </a:r>
          </a:p>
          <a:p>
            <a:r>
              <a:rPr lang="de-DE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wchar_t</a:t>
            </a:r>
            <a:r>
              <a:rPr lang="de-DE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w_name[20];</a:t>
            </a:r>
          </a:p>
          <a:p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swprintf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w_name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20, </a:t>
            </a:r>
            <a:r>
              <a:rPr lang="en-US" altLang="ko-KR" sz="700" dirty="0">
                <a:solidFill>
                  <a:srgbClr val="A31515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L"%</a:t>
            </a:r>
            <a:r>
              <a:rPr lang="en-US" altLang="ko-KR" sz="700" dirty="0" err="1">
                <a:solidFill>
                  <a:srgbClr val="A31515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hs</a:t>
            </a:r>
            <a:r>
              <a:rPr lang="en-US" altLang="ko-KR" sz="700" dirty="0">
                <a:solidFill>
                  <a:srgbClr val="A31515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"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name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swprintf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(query, 100, </a:t>
            </a:r>
            <a:r>
              <a:rPr lang="en-US" altLang="ko-KR" sz="700" dirty="0">
                <a:solidFill>
                  <a:srgbClr val="A31515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L"EXEC </a:t>
            </a:r>
            <a:r>
              <a:rPr lang="en-US" altLang="ko-KR" sz="700" dirty="0" err="1">
                <a:solidFill>
                  <a:srgbClr val="A31515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Add_User</a:t>
            </a:r>
            <a:r>
              <a:rPr lang="en-US" altLang="ko-KR" sz="700" dirty="0">
                <a:solidFill>
                  <a:srgbClr val="A31515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%d, '%</a:t>
            </a:r>
            <a:r>
              <a:rPr lang="en-US" altLang="ko-KR" sz="700" dirty="0" err="1">
                <a:solidFill>
                  <a:srgbClr val="A31515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hs</a:t>
            </a:r>
            <a:r>
              <a:rPr lang="en-US" altLang="ko-KR" sz="700" dirty="0">
                <a:solidFill>
                  <a:srgbClr val="A31515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'"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id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name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retcode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= </a:t>
            </a:r>
            <a:r>
              <a:rPr lang="en-US" altLang="ko-KR" sz="700" dirty="0" err="1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SQLExecDirect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hstmt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w_id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], query, 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SQL_NTS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if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retcode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!= 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SQL_SUCCESS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&amp;&amp;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retcode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!= 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SQL_SUCCESS_WITH_INFO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 {</a:t>
            </a:r>
          </a:p>
          <a:p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show_DB_error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hstmt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w_id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]);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}</a:t>
            </a:r>
          </a:p>
          <a:p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SQLFreeHandle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SQL_HANDLE_STMT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hstmt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w_id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]);</a:t>
            </a:r>
            <a:endParaRPr lang="ko-KR" altLang="en-US" sz="700" dirty="0">
              <a:latin typeface="Consolas" panose="020B06090202040302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F4555C6-22B1-4F7D-77F5-27A6047A06A8}"/>
              </a:ext>
            </a:extLst>
          </p:cNvPr>
          <p:cNvSpPr txBox="1"/>
          <p:nvPr/>
        </p:nvSpPr>
        <p:spPr>
          <a:xfrm>
            <a:off x="644103" y="4125731"/>
            <a:ext cx="29510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DataBase</a:t>
            </a:r>
            <a:r>
              <a:rPr lang="ko-KR" altLang="en-US" dirty="0"/>
              <a:t> </a:t>
            </a:r>
            <a:r>
              <a:rPr lang="en-US" altLang="ko-KR" dirty="0"/>
              <a:t>access code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232263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16A1DD-A76F-8E88-7907-170ED9A9B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48625"/>
            <a:ext cx="8520600" cy="831300"/>
          </a:xfrm>
        </p:spPr>
        <p:txBody>
          <a:bodyPr/>
          <a:lstStyle/>
          <a:p>
            <a:r>
              <a:rPr lang="en-US" altLang="ko-KR" dirty="0">
                <a:latin typeface="+mj-ea"/>
                <a:ea typeface="+mj-ea"/>
              </a:rPr>
              <a:t>DB </a:t>
            </a:r>
            <a:r>
              <a:rPr lang="ko-KR" altLang="en-US" dirty="0">
                <a:latin typeface="+mj-ea"/>
                <a:ea typeface="+mj-ea"/>
              </a:rPr>
              <a:t>연동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911485-D9C7-E6D6-0779-5B3D0A3B4085}"/>
              </a:ext>
            </a:extLst>
          </p:cNvPr>
          <p:cNvSpPr txBox="1"/>
          <p:nvPr/>
        </p:nvSpPr>
        <p:spPr>
          <a:xfrm>
            <a:off x="311699" y="979925"/>
            <a:ext cx="814126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</a:rPr>
              <a:t>Game Server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</a:rPr>
              <a:t>에서 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</a:rPr>
              <a:t>DB Server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</a:rPr>
              <a:t>로 바로 연동하지 않고 </a:t>
            </a:r>
            <a:endParaRPr lang="en-US" altLang="ko-KR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</a:rPr>
              <a:t>Game Server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</a:rPr>
              <a:t>와 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</a:rPr>
              <a:t>DB Server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</a:rPr>
              <a:t>을 연결시켜주는 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</a:rPr>
              <a:t>Query Server 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</a:rPr>
              <a:t>형식으로 구현</a:t>
            </a:r>
            <a:endParaRPr lang="en-US" altLang="ko-KR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</a:rPr>
              <a:t>	- Game Server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</a:rPr>
              <a:t>의 부하와 메모리 사용 분산 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</a:rPr>
              <a:t>( </a:t>
            </a:r>
            <a:r>
              <a:rPr lang="ko-KR" altLang="en-US" dirty="0" err="1">
                <a:solidFill>
                  <a:schemeClr val="tx1"/>
                </a:solidFill>
                <a:latin typeface="Consolas" panose="020B0609020204030204" pitchFamily="49" charset="0"/>
              </a:rPr>
              <a:t>동접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</a:rPr>
              <a:t> 증가 효과 기대 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  <a:endParaRPr lang="en-US" altLang="ko-KR" b="1" dirty="0">
              <a:solidFill>
                <a:srgbClr val="0070C0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Google Shape;79;p15">
            <a:extLst>
              <a:ext uri="{FF2B5EF4-FFF2-40B4-BE49-F238E27FC236}">
                <a16:creationId xmlns:a16="http://schemas.microsoft.com/office/drawing/2014/main" id="{30A3FECE-491B-02F8-2261-B496CF02B11C}"/>
              </a:ext>
            </a:extLst>
          </p:cNvPr>
          <p:cNvSpPr/>
          <p:nvPr/>
        </p:nvSpPr>
        <p:spPr>
          <a:xfrm>
            <a:off x="501733" y="2102161"/>
            <a:ext cx="1230300" cy="3549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Client</a:t>
            </a:r>
            <a:endParaRPr/>
          </a:p>
        </p:txBody>
      </p:sp>
      <p:sp>
        <p:nvSpPr>
          <p:cNvPr id="7" name="Google Shape;80;p15">
            <a:extLst>
              <a:ext uri="{FF2B5EF4-FFF2-40B4-BE49-F238E27FC236}">
                <a16:creationId xmlns:a16="http://schemas.microsoft.com/office/drawing/2014/main" id="{1A86E27F-9526-3ACF-1C17-A7B9DA54B1EC}"/>
              </a:ext>
            </a:extLst>
          </p:cNvPr>
          <p:cNvSpPr/>
          <p:nvPr/>
        </p:nvSpPr>
        <p:spPr>
          <a:xfrm>
            <a:off x="501733" y="2543511"/>
            <a:ext cx="1230300" cy="3549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Client</a:t>
            </a:r>
            <a:endParaRPr/>
          </a:p>
        </p:txBody>
      </p:sp>
      <p:sp>
        <p:nvSpPr>
          <p:cNvPr id="8" name="Google Shape;81;p15">
            <a:extLst>
              <a:ext uri="{FF2B5EF4-FFF2-40B4-BE49-F238E27FC236}">
                <a16:creationId xmlns:a16="http://schemas.microsoft.com/office/drawing/2014/main" id="{8930B19B-2A5A-6A1C-D815-C99613AEDD9A}"/>
              </a:ext>
            </a:extLst>
          </p:cNvPr>
          <p:cNvSpPr/>
          <p:nvPr/>
        </p:nvSpPr>
        <p:spPr>
          <a:xfrm>
            <a:off x="501733" y="2984861"/>
            <a:ext cx="1230300" cy="3549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Client</a:t>
            </a:r>
            <a:endParaRPr/>
          </a:p>
        </p:txBody>
      </p:sp>
      <p:sp>
        <p:nvSpPr>
          <p:cNvPr id="9" name="Google Shape;82;p15">
            <a:extLst>
              <a:ext uri="{FF2B5EF4-FFF2-40B4-BE49-F238E27FC236}">
                <a16:creationId xmlns:a16="http://schemas.microsoft.com/office/drawing/2014/main" id="{C5C53B02-4BBC-0D07-7CA7-995BD19A8F25}"/>
              </a:ext>
            </a:extLst>
          </p:cNvPr>
          <p:cNvSpPr/>
          <p:nvPr/>
        </p:nvSpPr>
        <p:spPr>
          <a:xfrm>
            <a:off x="2986783" y="2102136"/>
            <a:ext cx="1965000" cy="796200"/>
          </a:xfrm>
          <a:prstGeom prst="rect">
            <a:avLst/>
          </a:prstGeom>
          <a:solidFill>
            <a:schemeClr val="bg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GameServer</a:t>
            </a:r>
            <a:endParaRPr/>
          </a:p>
        </p:txBody>
      </p:sp>
      <p:cxnSp>
        <p:nvCxnSpPr>
          <p:cNvPr id="10" name="Google Shape;83;p15">
            <a:extLst>
              <a:ext uri="{FF2B5EF4-FFF2-40B4-BE49-F238E27FC236}">
                <a16:creationId xmlns:a16="http://schemas.microsoft.com/office/drawing/2014/main" id="{0E8DD1FF-D335-1BF0-8EE6-8707C2E7756E}"/>
              </a:ext>
            </a:extLst>
          </p:cNvPr>
          <p:cNvCxnSpPr>
            <a:stCxn id="6" idx="3"/>
            <a:endCxn id="9" idx="1"/>
          </p:cNvCxnSpPr>
          <p:nvPr/>
        </p:nvCxnSpPr>
        <p:spPr>
          <a:xfrm>
            <a:off x="1732033" y="2279611"/>
            <a:ext cx="1254900" cy="220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" name="Google Shape;84;p15">
            <a:extLst>
              <a:ext uri="{FF2B5EF4-FFF2-40B4-BE49-F238E27FC236}">
                <a16:creationId xmlns:a16="http://schemas.microsoft.com/office/drawing/2014/main" id="{092F3E21-7AC5-8465-9CF2-AF0EE1ECBE04}"/>
              </a:ext>
            </a:extLst>
          </p:cNvPr>
          <p:cNvCxnSpPr>
            <a:stCxn id="7" idx="3"/>
            <a:endCxn id="9" idx="1"/>
          </p:cNvCxnSpPr>
          <p:nvPr/>
        </p:nvCxnSpPr>
        <p:spPr>
          <a:xfrm rot="10800000" flipH="1">
            <a:off x="1732033" y="2500161"/>
            <a:ext cx="1254900" cy="220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2" name="Google Shape;85;p15">
            <a:extLst>
              <a:ext uri="{FF2B5EF4-FFF2-40B4-BE49-F238E27FC236}">
                <a16:creationId xmlns:a16="http://schemas.microsoft.com/office/drawing/2014/main" id="{6A7B4883-CCEA-8CC6-21D1-9C83272A4BE2}"/>
              </a:ext>
            </a:extLst>
          </p:cNvPr>
          <p:cNvCxnSpPr>
            <a:stCxn id="8" idx="3"/>
            <a:endCxn id="9" idx="1"/>
          </p:cNvCxnSpPr>
          <p:nvPr/>
        </p:nvCxnSpPr>
        <p:spPr>
          <a:xfrm rot="10800000" flipH="1">
            <a:off x="1732033" y="2500211"/>
            <a:ext cx="1254900" cy="662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" name="Google Shape;86;p15">
            <a:extLst>
              <a:ext uri="{FF2B5EF4-FFF2-40B4-BE49-F238E27FC236}">
                <a16:creationId xmlns:a16="http://schemas.microsoft.com/office/drawing/2014/main" id="{027BA065-E0AD-6986-73F4-9EA9CFB0A79E}"/>
              </a:ext>
            </a:extLst>
          </p:cNvPr>
          <p:cNvSpPr/>
          <p:nvPr/>
        </p:nvSpPr>
        <p:spPr>
          <a:xfrm>
            <a:off x="2986783" y="3320561"/>
            <a:ext cx="1849500" cy="707400"/>
          </a:xfrm>
          <a:prstGeom prst="rect">
            <a:avLst/>
          </a:prstGeom>
          <a:solidFill>
            <a:schemeClr val="bg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Query Server</a:t>
            </a:r>
            <a:endParaRPr dirty="0"/>
          </a:p>
        </p:txBody>
      </p:sp>
      <p:cxnSp>
        <p:nvCxnSpPr>
          <p:cNvPr id="14" name="Google Shape;87;p15">
            <a:extLst>
              <a:ext uri="{FF2B5EF4-FFF2-40B4-BE49-F238E27FC236}">
                <a16:creationId xmlns:a16="http://schemas.microsoft.com/office/drawing/2014/main" id="{4C00A75B-AFF9-B773-31D4-A81E540F578F}"/>
              </a:ext>
            </a:extLst>
          </p:cNvPr>
          <p:cNvCxnSpPr/>
          <p:nvPr/>
        </p:nvCxnSpPr>
        <p:spPr>
          <a:xfrm>
            <a:off x="3539933" y="2919486"/>
            <a:ext cx="0" cy="412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" name="Google Shape;88;p15">
            <a:extLst>
              <a:ext uri="{FF2B5EF4-FFF2-40B4-BE49-F238E27FC236}">
                <a16:creationId xmlns:a16="http://schemas.microsoft.com/office/drawing/2014/main" id="{A5A5A117-C885-6F7D-3292-E3EC4C28CE61}"/>
              </a:ext>
            </a:extLst>
          </p:cNvPr>
          <p:cNvCxnSpPr/>
          <p:nvPr/>
        </p:nvCxnSpPr>
        <p:spPr>
          <a:xfrm rot="10800000">
            <a:off x="4307733" y="2903111"/>
            <a:ext cx="0" cy="404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6" name="Google Shape;89;p15">
            <a:extLst>
              <a:ext uri="{FF2B5EF4-FFF2-40B4-BE49-F238E27FC236}">
                <a16:creationId xmlns:a16="http://schemas.microsoft.com/office/drawing/2014/main" id="{1C16DA8A-193C-7BC4-2C34-A243029C8E77}"/>
              </a:ext>
            </a:extLst>
          </p:cNvPr>
          <p:cNvCxnSpPr/>
          <p:nvPr/>
        </p:nvCxnSpPr>
        <p:spPr>
          <a:xfrm>
            <a:off x="4836133" y="3472636"/>
            <a:ext cx="644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7" name="Google Shape;90;p15">
            <a:extLst>
              <a:ext uri="{FF2B5EF4-FFF2-40B4-BE49-F238E27FC236}">
                <a16:creationId xmlns:a16="http://schemas.microsoft.com/office/drawing/2014/main" id="{C087EDBF-A641-C133-E254-136146508C67}"/>
              </a:ext>
            </a:extLst>
          </p:cNvPr>
          <p:cNvSpPr/>
          <p:nvPr/>
        </p:nvSpPr>
        <p:spPr>
          <a:xfrm>
            <a:off x="5480233" y="3276161"/>
            <a:ext cx="1965000" cy="796200"/>
          </a:xfrm>
          <a:prstGeom prst="rect">
            <a:avLst/>
          </a:prstGeom>
          <a:solidFill>
            <a:schemeClr val="bg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DBServer</a:t>
            </a:r>
            <a:endParaRPr/>
          </a:p>
        </p:txBody>
      </p:sp>
      <p:cxnSp>
        <p:nvCxnSpPr>
          <p:cNvPr id="18" name="Google Shape;91;p15">
            <a:extLst>
              <a:ext uri="{FF2B5EF4-FFF2-40B4-BE49-F238E27FC236}">
                <a16:creationId xmlns:a16="http://schemas.microsoft.com/office/drawing/2014/main" id="{B94DAFB2-D64C-1C72-0E05-F42954BFA017}"/>
              </a:ext>
            </a:extLst>
          </p:cNvPr>
          <p:cNvCxnSpPr/>
          <p:nvPr/>
        </p:nvCxnSpPr>
        <p:spPr>
          <a:xfrm rot="10800000">
            <a:off x="4836283" y="3806361"/>
            <a:ext cx="643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10790892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16A1DD-A76F-8E88-7907-170ED9A9B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48625"/>
            <a:ext cx="8520600" cy="831300"/>
          </a:xfrm>
        </p:spPr>
        <p:txBody>
          <a:bodyPr/>
          <a:lstStyle/>
          <a:p>
            <a:r>
              <a:rPr lang="en-US" altLang="ko-KR" dirty="0">
                <a:latin typeface="+mj-ea"/>
                <a:ea typeface="+mj-ea"/>
              </a:rPr>
              <a:t>DB </a:t>
            </a:r>
            <a:r>
              <a:rPr lang="ko-KR" altLang="en-US" dirty="0">
                <a:latin typeface="+mj-ea"/>
                <a:ea typeface="+mj-ea"/>
              </a:rPr>
              <a:t>연동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911485-D9C7-E6D6-0779-5B3D0A3B4085}"/>
              </a:ext>
            </a:extLst>
          </p:cNvPr>
          <p:cNvSpPr txBox="1"/>
          <p:nvPr/>
        </p:nvSpPr>
        <p:spPr>
          <a:xfrm>
            <a:off x="311699" y="979925"/>
            <a:ext cx="81412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tx1"/>
                </a:solidFill>
                <a:latin typeface="+mj-ea"/>
                <a:ea typeface="+mj-ea"/>
              </a:rPr>
              <a:t>성능비교</a:t>
            </a:r>
            <a:endParaRPr lang="en-US" altLang="ko-KR" b="1" dirty="0">
              <a:solidFill>
                <a:schemeClr val="tx1"/>
              </a:solidFill>
              <a:latin typeface="+mj-ea"/>
              <a:ea typeface="+mj-ea"/>
            </a:endParaRPr>
          </a:p>
          <a:p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 </a:t>
            </a:r>
            <a:r>
              <a:rPr lang="ko-KR" altLang="en-US" sz="1000" dirty="0">
                <a:solidFill>
                  <a:schemeClr val="tx1"/>
                </a:solidFill>
                <a:latin typeface="+mj-ea"/>
                <a:ea typeface="+mj-ea"/>
              </a:rPr>
              <a:t>더미 클라이언트가 </a:t>
            </a:r>
            <a:r>
              <a:rPr lang="en-US" altLang="ko-KR" sz="1000" dirty="0">
                <a:solidFill>
                  <a:schemeClr val="tx1"/>
                </a:solidFill>
                <a:latin typeface="+mj-ea"/>
                <a:ea typeface="+mj-ea"/>
              </a:rPr>
              <a:t>1</a:t>
            </a:r>
            <a:r>
              <a:rPr lang="ko-KR" altLang="en-US" sz="1000" dirty="0">
                <a:solidFill>
                  <a:schemeClr val="tx1"/>
                </a:solidFill>
                <a:latin typeface="+mj-ea"/>
                <a:ea typeface="+mj-ea"/>
              </a:rPr>
              <a:t>초에 한번씩 채팅을 전송하도록 구현하여 </a:t>
            </a:r>
            <a:r>
              <a:rPr lang="en-US" altLang="ko-KR" sz="1000" dirty="0" err="1">
                <a:solidFill>
                  <a:schemeClr val="tx1"/>
                </a:solidFill>
                <a:latin typeface="+mj-ea"/>
                <a:ea typeface="+mj-ea"/>
              </a:rPr>
              <a:t>DataBase</a:t>
            </a:r>
            <a:r>
              <a:rPr lang="ko-KR" altLang="en-US" sz="1000" dirty="0">
                <a:solidFill>
                  <a:schemeClr val="tx1"/>
                </a:solidFill>
                <a:latin typeface="+mj-ea"/>
                <a:ea typeface="+mj-ea"/>
              </a:rPr>
              <a:t>의 부하를 주어 테스트</a:t>
            </a:r>
            <a:endParaRPr lang="en-US" altLang="ko-KR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pic>
        <p:nvPicPr>
          <p:cNvPr id="5" name="그림 4" descr="텍스트, 스크린샷, 천문학이(가) 표시된 사진&#10;&#10;자동 생성된 설명">
            <a:extLst>
              <a:ext uri="{FF2B5EF4-FFF2-40B4-BE49-F238E27FC236}">
                <a16:creationId xmlns:a16="http://schemas.microsoft.com/office/drawing/2014/main" id="{16E9F7A1-DAD6-A390-9EB2-0079F8283D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699" y="1796753"/>
            <a:ext cx="3221355" cy="2438737"/>
          </a:xfrm>
          <a:prstGeom prst="rect">
            <a:avLst/>
          </a:prstGeom>
        </p:spPr>
      </p:pic>
      <p:pic>
        <p:nvPicPr>
          <p:cNvPr id="20" name="그림 19" descr="텍스트, 스크린샷, 천문학, 별이(가) 표시된 사진&#10;&#10;자동 생성된 설명">
            <a:extLst>
              <a:ext uri="{FF2B5EF4-FFF2-40B4-BE49-F238E27FC236}">
                <a16:creationId xmlns:a16="http://schemas.microsoft.com/office/drawing/2014/main" id="{EA3304EB-3DA4-52F5-EC1E-C6E9D2D3F8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796753"/>
            <a:ext cx="3221355" cy="2432452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82591D2D-A998-D0AD-ABE5-449E4E8B3587}"/>
              </a:ext>
            </a:extLst>
          </p:cNvPr>
          <p:cNvSpPr txBox="1"/>
          <p:nvPr/>
        </p:nvSpPr>
        <p:spPr>
          <a:xfrm>
            <a:off x="462764" y="4229205"/>
            <a:ext cx="29192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" dirty="0"/>
              <a:t>Query Server</a:t>
            </a:r>
            <a:r>
              <a:rPr lang="ko-KR" altLang="en-US" dirty="0"/>
              <a:t> 분할 전 </a:t>
            </a:r>
            <a:r>
              <a:rPr lang="ko-KR" altLang="en-US" dirty="0" err="1"/>
              <a:t>동접</a:t>
            </a:r>
            <a:r>
              <a:rPr lang="en-US" altLang="ko-KR" dirty="0"/>
              <a:t>(2615</a:t>
            </a:r>
            <a:r>
              <a:rPr lang="ko-KR" altLang="en-US" dirty="0"/>
              <a:t>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83D6292-11A8-6C70-E4AB-9E90D37C59DC}"/>
              </a:ext>
            </a:extLst>
          </p:cNvPr>
          <p:cNvSpPr txBox="1"/>
          <p:nvPr/>
        </p:nvSpPr>
        <p:spPr>
          <a:xfrm>
            <a:off x="4647531" y="4229205"/>
            <a:ext cx="30702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" dirty="0"/>
              <a:t>Query Server  </a:t>
            </a:r>
            <a:r>
              <a:rPr lang="ko-KR" altLang="en-US" dirty="0"/>
              <a:t>분할 후 </a:t>
            </a:r>
            <a:r>
              <a:rPr lang="ko-KR" altLang="en-US" dirty="0" err="1"/>
              <a:t>동접</a:t>
            </a:r>
            <a:r>
              <a:rPr lang="en-US" altLang="ko-KR" dirty="0"/>
              <a:t>(3654</a:t>
            </a:r>
            <a:r>
              <a:rPr lang="ko-KR" altLang="en-US" dirty="0"/>
              <a:t>명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907192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920C3C95-0A8D-84FF-0614-B106215E9C0D}"/>
              </a:ext>
            </a:extLst>
          </p:cNvPr>
          <p:cNvSpPr/>
          <p:nvPr/>
        </p:nvSpPr>
        <p:spPr>
          <a:xfrm>
            <a:off x="4755635" y="1596714"/>
            <a:ext cx="3995147" cy="307998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87D1E7F-A5B3-05D9-C2C0-41CC5A2D9D44}"/>
              </a:ext>
            </a:extLst>
          </p:cNvPr>
          <p:cNvSpPr/>
          <p:nvPr/>
        </p:nvSpPr>
        <p:spPr>
          <a:xfrm>
            <a:off x="339198" y="3251065"/>
            <a:ext cx="3189004" cy="46166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FC8F274-1591-A764-252A-A474BC2F5992}"/>
              </a:ext>
            </a:extLst>
          </p:cNvPr>
          <p:cNvSpPr/>
          <p:nvPr/>
        </p:nvSpPr>
        <p:spPr>
          <a:xfrm>
            <a:off x="343905" y="1596714"/>
            <a:ext cx="3189004" cy="148797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016A1DD-A76F-8E88-7907-170ED9A9B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48625"/>
            <a:ext cx="8520600" cy="831300"/>
          </a:xfrm>
        </p:spPr>
        <p:txBody>
          <a:bodyPr/>
          <a:lstStyle/>
          <a:p>
            <a:r>
              <a:rPr lang="en-US" altLang="ko-KR" dirty="0">
                <a:latin typeface="+mj-ea"/>
                <a:ea typeface="+mj-ea"/>
              </a:rPr>
              <a:t>Lua Script</a:t>
            </a:r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A34583-6F3D-815A-A0F7-AF1ED148C70E}"/>
              </a:ext>
            </a:extLst>
          </p:cNvPr>
          <p:cNvSpPr txBox="1"/>
          <p:nvPr/>
        </p:nvSpPr>
        <p:spPr>
          <a:xfrm>
            <a:off x="311700" y="979925"/>
            <a:ext cx="396913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Consolas" panose="020B0609020204030204" pitchFamily="49" charset="0"/>
              </a:rPr>
              <a:t>Lua </a:t>
            </a:r>
            <a:r>
              <a:rPr lang="ko-KR" altLang="en-US" sz="1100" dirty="0">
                <a:latin typeface="Consolas" panose="020B0609020204030204" pitchFamily="49" charset="0"/>
              </a:rPr>
              <a:t>스크립트의 가상머신을 통한 </a:t>
            </a:r>
            <a:r>
              <a:rPr lang="en-US" altLang="ko-KR" sz="1100" dirty="0">
                <a:latin typeface="Consolas" panose="020B0609020204030204" pitchFamily="49" charset="0"/>
              </a:rPr>
              <a:t>NPC AI </a:t>
            </a:r>
            <a:r>
              <a:rPr lang="ko-KR" altLang="en-US" sz="1100" dirty="0">
                <a:latin typeface="Consolas" panose="020B0609020204030204" pitchFamily="49" charset="0"/>
              </a:rPr>
              <a:t>작동</a:t>
            </a:r>
            <a:endParaRPr lang="en-US" altLang="ko-KR" sz="1100" dirty="0">
              <a:latin typeface="Consolas" panose="020B0609020204030204" pitchFamily="49" charset="0"/>
            </a:endParaRPr>
          </a:p>
          <a:p>
            <a:endParaRPr lang="en-US" altLang="ko-KR" sz="1100" dirty="0">
              <a:latin typeface="Consolas" panose="020B0609020204030204" pitchFamily="49" charset="0"/>
            </a:endParaRPr>
          </a:p>
          <a:p>
            <a:r>
              <a:rPr lang="en-US" altLang="ko-KR" sz="1100" dirty="0">
                <a:latin typeface="Consolas" panose="020B0609020204030204" pitchFamily="49" charset="0"/>
              </a:rPr>
              <a:t>NPC </a:t>
            </a:r>
            <a:r>
              <a:rPr lang="ko-KR" altLang="en-US" sz="1100" dirty="0">
                <a:latin typeface="Consolas" panose="020B0609020204030204" pitchFamily="49" charset="0"/>
              </a:rPr>
              <a:t>공격</a:t>
            </a:r>
            <a:r>
              <a:rPr lang="en-US" altLang="ko-KR" sz="1100" dirty="0">
                <a:latin typeface="Consolas" panose="020B0609020204030204" pitchFamily="49" charset="0"/>
              </a:rPr>
              <a:t>, </a:t>
            </a:r>
            <a:r>
              <a:rPr lang="ko-KR" altLang="en-US" sz="1100" dirty="0">
                <a:latin typeface="Consolas" panose="020B0609020204030204" pitchFamily="49" charset="0"/>
              </a:rPr>
              <a:t>방어</a:t>
            </a:r>
            <a:r>
              <a:rPr lang="en-US" altLang="ko-KR" sz="1100" dirty="0">
                <a:latin typeface="Consolas" panose="020B0609020204030204" pitchFamily="49" charset="0"/>
              </a:rPr>
              <a:t>, Message </a:t>
            </a:r>
            <a:r>
              <a:rPr lang="ko-KR" altLang="en-US" sz="1100" dirty="0">
                <a:latin typeface="Consolas" panose="020B0609020204030204" pitchFamily="49" charset="0"/>
              </a:rPr>
              <a:t>구현</a:t>
            </a:r>
            <a:endParaRPr lang="en-US" altLang="ko-KR" sz="1100" dirty="0">
              <a:latin typeface="Consolas" panose="020B060902020403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5D66106-5406-A3A4-D9FD-58D9CC94A07B}"/>
              </a:ext>
            </a:extLst>
          </p:cNvPr>
          <p:cNvSpPr txBox="1"/>
          <p:nvPr/>
        </p:nvSpPr>
        <p:spPr>
          <a:xfrm>
            <a:off x="341923" y="1601228"/>
            <a:ext cx="305495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function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800" dirty="0" err="1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event_object_Attack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def_id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def_x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= </a:t>
            </a:r>
            <a:r>
              <a:rPr lang="en-US" altLang="ko-KR" sz="800" dirty="0" err="1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API_get_x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def_id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r>
              <a:rPr lang="es-E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def_y = </a:t>
            </a:r>
            <a:r>
              <a:rPr lang="es-E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API_get_y</a:t>
            </a:r>
            <a:r>
              <a:rPr lang="es-E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(def_id);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my_x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= </a:t>
            </a:r>
            <a:r>
              <a:rPr lang="en-US" altLang="ko-KR" sz="800" dirty="0" err="1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API_get_x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myid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my_y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= </a:t>
            </a:r>
            <a:r>
              <a:rPr lang="en-US" altLang="ko-KR" sz="800" dirty="0" err="1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API_get_y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myid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</a:t>
            </a:r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if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</a:t>
            </a:r>
            <a:r>
              <a:rPr lang="en-US" altLang="ko-KR" sz="800" dirty="0" err="1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math.abs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def_x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-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my_x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 &lt;= 1 ) </a:t>
            </a:r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then</a:t>
            </a:r>
            <a:endParaRPr lang="en-US" altLang="ko-KR" sz="8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</a:t>
            </a:r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if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</a:t>
            </a:r>
            <a:r>
              <a:rPr lang="en-US" altLang="ko-KR" sz="800" dirty="0" err="1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math.abs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def_y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-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my_y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 &lt;= 1) </a:t>
            </a:r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then</a:t>
            </a:r>
            <a:endParaRPr lang="en-US" altLang="ko-KR" sz="8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sv-SE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API_Default_Attack</a:t>
            </a:r>
            <a:r>
              <a:rPr lang="sv-SE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(myid, def_id);</a:t>
            </a:r>
          </a:p>
          <a:p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end</a:t>
            </a:r>
            <a:endParaRPr lang="en-US" altLang="ko-KR" sz="8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end</a:t>
            </a:r>
            <a:endParaRPr lang="en-US" altLang="ko-KR" sz="8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end</a:t>
            </a:r>
            <a:endParaRPr lang="ko-KR" altLang="en-US" sz="7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04B4DF-D9C4-A6D7-D26B-A5B8DB7DD075}"/>
              </a:ext>
            </a:extLst>
          </p:cNvPr>
          <p:cNvSpPr txBox="1"/>
          <p:nvPr/>
        </p:nvSpPr>
        <p:spPr>
          <a:xfrm>
            <a:off x="291385" y="3251064"/>
            <a:ext cx="32846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function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800" dirty="0" err="1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event_range_Attack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def_id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,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attack_x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attack_y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 </a:t>
            </a:r>
          </a:p>
          <a:p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</a:t>
            </a:r>
            <a:r>
              <a:rPr lang="en-US" altLang="ko-KR" sz="800" dirty="0" err="1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API_Range_Attack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myid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def_id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1000);</a:t>
            </a:r>
          </a:p>
          <a:p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end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7E3949-1183-DBF8-51AC-95AB710AD1D5}"/>
              </a:ext>
            </a:extLst>
          </p:cNvPr>
          <p:cNvSpPr txBox="1"/>
          <p:nvPr/>
        </p:nvSpPr>
        <p:spPr>
          <a:xfrm>
            <a:off x="4760342" y="1596714"/>
            <a:ext cx="459881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NPC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*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npc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= </a:t>
            </a:r>
            <a:r>
              <a:rPr lang="en-US" altLang="ko-KR" sz="800" dirty="0" err="1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reinterpret_cast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&lt;</a:t>
            </a:r>
            <a:r>
              <a:rPr lang="en-US" altLang="ko-KR" sz="800" dirty="0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NPC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*&gt;(objects</a:t>
            </a:r>
            <a:r>
              <a:rPr lang="en-US" altLang="ko-KR" sz="800" dirty="0">
                <a:solidFill>
                  <a:srgbClr val="0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key</a:t>
            </a:r>
            <a:r>
              <a:rPr lang="en-US" altLang="ko-KR" sz="800" dirty="0">
                <a:solidFill>
                  <a:srgbClr val="0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{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npc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-&gt;_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lua_lock.lock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800" dirty="0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</a:t>
            </a:r>
            <a:r>
              <a:rPr lang="en-US" altLang="ko-KR" sz="800" dirty="0" err="1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lua_State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* L =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npc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-&gt;_L;</a:t>
            </a:r>
          </a:p>
          <a:p>
            <a:r>
              <a:rPr lang="en-US" altLang="ko-KR" sz="800" dirty="0">
                <a:latin typeface="Consolas" panose="020B0609020204030204" pitchFamily="49" charset="0"/>
                <a:ea typeface="돋움체" panose="020B0609000101010101" pitchFamily="49" charset="-127"/>
              </a:rPr>
              <a:t>  {</a:t>
            </a:r>
          </a:p>
          <a:p>
            <a:r>
              <a:rPr lang="en-US" altLang="ko-KR" sz="800" dirty="0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</a:t>
            </a:r>
            <a:r>
              <a:rPr lang="en-US" altLang="ko-KR" sz="800" dirty="0" err="1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unordered_set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&lt;</a:t>
            </a:r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int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&gt;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old_vl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{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std::</a:t>
            </a:r>
            <a:r>
              <a:rPr lang="en-US" altLang="ko-KR" sz="800" dirty="0" err="1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shared_lock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&lt;std::</a:t>
            </a:r>
            <a:r>
              <a:rPr lang="en-US" altLang="ko-KR" sz="800" dirty="0" err="1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shared_mutex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&gt; lock(objects</a:t>
            </a:r>
            <a:r>
              <a:rPr lang="en-US" altLang="ko-KR" sz="800" dirty="0">
                <a:solidFill>
                  <a:srgbClr val="0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key</a:t>
            </a:r>
            <a:r>
              <a:rPr lang="en-US" altLang="ko-KR" sz="800" dirty="0">
                <a:solidFill>
                  <a:srgbClr val="0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-&gt;_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vl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old_vl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800" dirty="0">
                <a:solidFill>
                  <a:srgbClr val="0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=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objects</a:t>
            </a:r>
            <a:r>
              <a:rPr lang="en-US" altLang="ko-KR" sz="800" dirty="0">
                <a:solidFill>
                  <a:srgbClr val="0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key</a:t>
            </a:r>
            <a:r>
              <a:rPr lang="en-US" altLang="ko-KR" sz="800" dirty="0">
                <a:solidFill>
                  <a:srgbClr val="0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-&gt;_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view_list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}</a:t>
            </a:r>
          </a:p>
          <a:p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for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</a:t>
            </a:r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auto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p_id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: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old_vl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 {</a:t>
            </a:r>
          </a:p>
          <a:p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if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p_id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&gt;= MAX_USER)</a:t>
            </a:r>
            <a:endParaRPr lang="en-US" altLang="ko-KR" sz="800" dirty="0"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break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if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(L != </a:t>
            </a:r>
            <a:r>
              <a:rPr lang="en-US" altLang="ko-KR" sz="800" dirty="0" err="1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nullptr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 {</a:t>
            </a:r>
          </a:p>
          <a:p>
            <a:r>
              <a:rPr lang="ko-KR" altLang="en-US" sz="800" dirty="0">
                <a:latin typeface="Consolas" panose="020B0609020204030204" pitchFamily="49" charset="0"/>
                <a:ea typeface="돋움체" panose="020B0609000101010101" pitchFamily="49" charset="-127"/>
              </a:rPr>
              <a:t>      </a:t>
            </a:r>
            <a:r>
              <a:rPr lang="en-US" altLang="ko-KR" sz="800" dirty="0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pair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&lt;</a:t>
            </a:r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short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</a:t>
            </a:r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short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&gt;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a_range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800" dirty="0">
                <a:latin typeface="Consolas" panose="020B0609020204030204" pitchFamily="49" charset="0"/>
                <a:ea typeface="돋움체" panose="020B0609000101010101" pitchFamily="49" charset="-127"/>
              </a:rPr>
              <a:t>      </a:t>
            </a:r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while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npc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-&gt;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attack_range.try_pop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a_range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))</a:t>
            </a:r>
            <a:r>
              <a:rPr lang="en-US" altLang="ko-KR" sz="800" dirty="0"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{</a:t>
            </a:r>
          </a:p>
          <a:p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if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(objects</a:t>
            </a:r>
            <a:r>
              <a:rPr lang="en-US" altLang="ko-KR" sz="800" dirty="0">
                <a:solidFill>
                  <a:srgbClr val="0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p_id</a:t>
            </a:r>
            <a:r>
              <a:rPr lang="en-US" altLang="ko-KR" sz="800" dirty="0">
                <a:solidFill>
                  <a:srgbClr val="0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-&gt;_x ==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a_range.first</a:t>
            </a:r>
            <a:endParaRPr lang="en-US" altLang="ko-KR" sz="8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&amp;&amp; objects</a:t>
            </a:r>
            <a:r>
              <a:rPr lang="en-US" altLang="ko-KR" sz="800" dirty="0">
                <a:solidFill>
                  <a:srgbClr val="0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p_id</a:t>
            </a:r>
            <a:r>
              <a:rPr lang="en-US" altLang="ko-KR" sz="800" dirty="0">
                <a:solidFill>
                  <a:srgbClr val="0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-&gt;_y ==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a_range.second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 {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lua_getglobal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(L, </a:t>
            </a:r>
            <a:r>
              <a:rPr lang="en-US" altLang="ko-KR" sz="800" dirty="0">
                <a:solidFill>
                  <a:srgbClr val="A31515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"</a:t>
            </a:r>
            <a:r>
              <a:rPr lang="en-US" altLang="ko-KR" sz="800" dirty="0" err="1">
                <a:solidFill>
                  <a:srgbClr val="A31515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event_range_Attack</a:t>
            </a:r>
            <a:r>
              <a:rPr lang="en-US" altLang="ko-KR" sz="800" dirty="0">
                <a:solidFill>
                  <a:srgbClr val="A31515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"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int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status = </a:t>
            </a:r>
            <a:r>
              <a:rPr lang="en-US" altLang="ko-KR" sz="800" dirty="0" err="1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lua_pcall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(L, 0, 0, 0);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}}}}</a:t>
            </a:r>
          </a:p>
          <a:p>
            <a:r>
              <a:rPr lang="en-US" altLang="ko-KR" sz="800" dirty="0">
                <a:latin typeface="Consolas" panose="020B0609020204030204" pitchFamily="49" charset="0"/>
                <a:ea typeface="돋움체" panose="020B0609000101010101" pitchFamily="49" charset="-127"/>
              </a:rPr>
              <a:t>  }</a:t>
            </a:r>
            <a:endParaRPr lang="en-US" altLang="ko-KR" sz="8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800" dirty="0">
                <a:latin typeface="Consolas" panose="020B0609020204030204" pitchFamily="49" charset="0"/>
                <a:ea typeface="돋움체" panose="020B0609000101010101" pitchFamily="49" charset="-127"/>
              </a:rPr>
              <a:t>   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npc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-&gt;_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lua_lock.unlock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} </a:t>
            </a:r>
            <a:endParaRPr lang="ko-KR" altLang="en-US" sz="800" dirty="0">
              <a:latin typeface="Consolas" panose="020B06090202040302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488B71A-6F50-33E9-ABFD-0DBCEDD10EB1}"/>
              </a:ext>
            </a:extLst>
          </p:cNvPr>
          <p:cNvSpPr txBox="1"/>
          <p:nvPr/>
        </p:nvSpPr>
        <p:spPr>
          <a:xfrm>
            <a:off x="4768641" y="979925"/>
            <a:ext cx="396913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Consolas" panose="020B0609020204030204" pitchFamily="49" charset="0"/>
              </a:rPr>
              <a:t>- NPC </a:t>
            </a:r>
            <a:r>
              <a:rPr lang="ko-KR" altLang="en-US" sz="1100" dirty="0">
                <a:latin typeface="Consolas" panose="020B0609020204030204" pitchFamily="49" charset="0"/>
              </a:rPr>
              <a:t>원거리 공격 시 원거리의 모든 범위를 확인</a:t>
            </a:r>
            <a:endParaRPr lang="en-US" altLang="ko-KR" sz="1100" dirty="0">
              <a:latin typeface="Consolas" panose="020B0609020204030204" pitchFamily="49" charset="0"/>
            </a:endParaRPr>
          </a:p>
          <a:p>
            <a:endParaRPr lang="en-US" altLang="ko-KR" sz="1100" dirty="0">
              <a:latin typeface="Consolas" panose="020B0609020204030204" pitchFamily="49" charset="0"/>
            </a:endParaRPr>
          </a:p>
          <a:p>
            <a:r>
              <a:rPr lang="en-US" altLang="ko-KR" sz="1100" dirty="0">
                <a:latin typeface="Consolas" panose="020B0609020204030204" pitchFamily="49" charset="0"/>
              </a:rPr>
              <a:t>- </a:t>
            </a:r>
            <a:r>
              <a:rPr lang="ko-KR" altLang="en-US" sz="1100" dirty="0">
                <a:latin typeface="Consolas" panose="020B0609020204030204" pitchFamily="49" charset="0"/>
              </a:rPr>
              <a:t>범위 안에 </a:t>
            </a:r>
            <a:r>
              <a:rPr lang="en-US" altLang="ko-KR" sz="1100" dirty="0">
                <a:latin typeface="Consolas" panose="020B0609020204030204" pitchFamily="49" charset="0"/>
              </a:rPr>
              <a:t>player</a:t>
            </a:r>
            <a:r>
              <a:rPr lang="ko-KR" altLang="en-US" sz="1100" dirty="0">
                <a:latin typeface="Consolas" panose="020B0609020204030204" pitchFamily="49" charset="0"/>
              </a:rPr>
              <a:t>가 있는지 </a:t>
            </a:r>
            <a:r>
              <a:rPr lang="en-US" altLang="ko-KR" sz="1100" dirty="0">
                <a:latin typeface="Consolas" panose="020B0609020204030204" pitchFamily="49" charset="0"/>
              </a:rPr>
              <a:t>Lua Script</a:t>
            </a:r>
            <a:r>
              <a:rPr lang="ko-KR" altLang="en-US" sz="1100" dirty="0">
                <a:latin typeface="Consolas" panose="020B0609020204030204" pitchFamily="49" charset="0"/>
              </a:rPr>
              <a:t>로 확인</a:t>
            </a:r>
            <a:endParaRPr lang="en-US" altLang="ko-KR" sz="11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43803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16A1DD-A76F-8E88-7907-170ED9A9B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48625"/>
            <a:ext cx="8520600" cy="831300"/>
          </a:xfrm>
        </p:spPr>
        <p:txBody>
          <a:bodyPr/>
          <a:lstStyle/>
          <a:p>
            <a:r>
              <a:rPr lang="ko-KR" altLang="en-US" dirty="0">
                <a:latin typeface="+mj-ea"/>
                <a:ea typeface="+mj-ea"/>
              </a:rPr>
              <a:t>네트워크 게임 프로그래밍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8463D0-6595-7032-DC2B-F687A7DC45CC}"/>
              </a:ext>
            </a:extLst>
          </p:cNvPr>
          <p:cNvSpPr txBox="1"/>
          <p:nvPr/>
        </p:nvSpPr>
        <p:spPr>
          <a:xfrm>
            <a:off x="399011" y="979925"/>
            <a:ext cx="424780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장르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2D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탄막 슈팅 게임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개발 인원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3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명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서버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2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명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,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클라이언트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1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명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프로젝트 목표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 : TCP socket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연결을 이용한 멀티 서버 구현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개발 기간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2022.11 ~ 2022.12</a:t>
            </a: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사용 도구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C++, </a:t>
            </a:r>
            <a:r>
              <a:rPr lang="en-US" altLang="ko-KR" sz="1000" b="1" dirty="0">
                <a:solidFill>
                  <a:srgbClr val="FF0000"/>
                </a:solidFill>
                <a:latin typeface="Consolas" panose="020B0609020204030204" pitchFamily="49" charset="0"/>
              </a:rPr>
              <a:t>TCP/IP Socket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, SDL</a:t>
            </a: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역할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서버 프로그래머 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	-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매칭 시스템 구현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	- Object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와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Player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의 충돌처리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서버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GIT : https://github.com/kkh3a4a/2D_Game_Network</a:t>
            </a:r>
          </a:p>
          <a:p>
            <a:endParaRPr lang="ko-KR" altLang="en-US" dirty="0"/>
          </a:p>
        </p:txBody>
      </p:sp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45AD5298-1725-637A-9516-99DAB86B35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8159" y="1047401"/>
            <a:ext cx="3664141" cy="3256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8722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16A1DD-A76F-8E88-7907-170ED9A9B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48625"/>
            <a:ext cx="8520600" cy="831300"/>
          </a:xfrm>
        </p:spPr>
        <p:txBody>
          <a:bodyPr/>
          <a:lstStyle/>
          <a:p>
            <a:r>
              <a:rPr lang="ko-KR" altLang="en-US" dirty="0">
                <a:latin typeface="+mj-ea"/>
                <a:ea typeface="+mj-ea"/>
              </a:rPr>
              <a:t>로직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8463D0-6595-7032-DC2B-F687A7DC45CC}"/>
              </a:ext>
            </a:extLst>
          </p:cNvPr>
          <p:cNvSpPr txBox="1"/>
          <p:nvPr/>
        </p:nvSpPr>
        <p:spPr>
          <a:xfrm>
            <a:off x="399012" y="979925"/>
            <a:ext cx="3459550" cy="3554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>
                <a:latin typeface="Consolas" panose="020B0609020204030204" pitchFamily="49" charset="0"/>
              </a:rPr>
              <a:t>Matching</a:t>
            </a:r>
            <a:r>
              <a:rPr lang="ko-KR" altLang="en-US" sz="900" dirty="0">
                <a:latin typeface="Consolas" panose="020B0609020204030204" pitchFamily="49" charset="0"/>
              </a:rPr>
              <a:t> </a:t>
            </a:r>
            <a:r>
              <a:rPr lang="en-US" altLang="ko-KR" sz="900" dirty="0">
                <a:latin typeface="Consolas" panose="020B0609020204030204" pitchFamily="49" charset="0"/>
              </a:rPr>
              <a:t>Thread,</a:t>
            </a:r>
          </a:p>
          <a:p>
            <a:pPr marL="171450" indent="-171450">
              <a:buFontTx/>
              <a:buChar char="-"/>
            </a:pPr>
            <a:r>
              <a:rPr lang="en-US" altLang="ko-KR" sz="900" dirty="0">
                <a:latin typeface="Consolas" panose="020B0609020204030204" pitchFamily="49" charset="0"/>
              </a:rPr>
              <a:t>player</a:t>
            </a:r>
            <a:r>
              <a:rPr lang="ko-KR" altLang="en-US" sz="900" dirty="0">
                <a:latin typeface="Consolas" panose="020B0609020204030204" pitchFamily="49" charset="0"/>
              </a:rPr>
              <a:t>의 </a:t>
            </a:r>
            <a:r>
              <a:rPr lang="en-US" altLang="ko-KR" sz="900" dirty="0">
                <a:latin typeface="Consolas" panose="020B0609020204030204" pitchFamily="49" charset="0"/>
              </a:rPr>
              <a:t>matching</a:t>
            </a:r>
            <a:r>
              <a:rPr lang="ko-KR" altLang="en-US" sz="900" dirty="0">
                <a:latin typeface="Consolas" panose="020B0609020204030204" pitchFamily="49" charset="0"/>
              </a:rPr>
              <a:t>을 담당하는 </a:t>
            </a:r>
            <a:r>
              <a:rPr lang="en-US" altLang="ko-KR" sz="900" dirty="0">
                <a:latin typeface="Consolas" panose="020B0609020204030204" pitchFamily="49" charset="0"/>
              </a:rPr>
              <a:t>thread</a:t>
            </a:r>
          </a:p>
          <a:p>
            <a:pPr marL="171450" indent="-171450">
              <a:buFontTx/>
              <a:buChar char="-"/>
            </a:pPr>
            <a:r>
              <a:rPr lang="ko-KR" altLang="en-US" sz="900" dirty="0">
                <a:latin typeface="Consolas" panose="020B0609020204030204" pitchFamily="49" charset="0"/>
              </a:rPr>
              <a:t>특정 인원의</a:t>
            </a:r>
            <a:r>
              <a:rPr lang="en-US" altLang="ko-KR" sz="900" dirty="0">
                <a:latin typeface="Consolas" panose="020B0609020204030204" pitchFamily="49" charset="0"/>
              </a:rPr>
              <a:t> player</a:t>
            </a:r>
            <a:r>
              <a:rPr lang="ko-KR" altLang="en-US" sz="900" dirty="0">
                <a:latin typeface="Consolas" panose="020B0609020204030204" pitchFamily="49" charset="0"/>
              </a:rPr>
              <a:t>가 서버 </a:t>
            </a:r>
            <a:r>
              <a:rPr lang="ko-KR" altLang="en-US" sz="900" dirty="0" err="1">
                <a:latin typeface="Consolas" panose="020B0609020204030204" pitchFamily="49" charset="0"/>
              </a:rPr>
              <a:t>연결시</a:t>
            </a:r>
            <a:r>
              <a:rPr lang="ko-KR" altLang="en-US" sz="900" dirty="0">
                <a:latin typeface="Consolas" panose="020B0609020204030204" pitchFamily="49" charset="0"/>
              </a:rPr>
              <a:t> </a:t>
            </a:r>
            <a:r>
              <a:rPr lang="en-US" altLang="ko-KR" sz="900" dirty="0" err="1">
                <a:latin typeface="Consolas" panose="020B0609020204030204" pitchFamily="49" charset="0"/>
              </a:rPr>
              <a:t>ingame</a:t>
            </a:r>
            <a:r>
              <a:rPr lang="en-US" altLang="ko-KR" sz="900" dirty="0">
                <a:latin typeface="Consolas" panose="020B0609020204030204" pitchFamily="49" charset="0"/>
              </a:rPr>
              <a:t> thread </a:t>
            </a:r>
            <a:r>
              <a:rPr lang="ko-KR" altLang="en-US" sz="900" dirty="0">
                <a:latin typeface="Consolas" panose="020B0609020204030204" pitchFamily="49" charset="0"/>
              </a:rPr>
              <a:t>생성</a:t>
            </a:r>
            <a:endParaRPr lang="en-US" altLang="ko-KR" sz="900" dirty="0"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ko-KR" altLang="en-US" sz="900" dirty="0">
                <a:latin typeface="Consolas" panose="020B0609020204030204" pitchFamily="49" charset="0"/>
              </a:rPr>
              <a:t>과정 반복</a:t>
            </a:r>
            <a:endParaRPr lang="en-US" altLang="ko-KR" sz="900" dirty="0">
              <a:latin typeface="Consolas" panose="020B0609020204030204" pitchFamily="49" charset="0"/>
            </a:endParaRPr>
          </a:p>
          <a:p>
            <a:endParaRPr lang="en-US" altLang="ko-KR" sz="900" dirty="0">
              <a:latin typeface="Consolas" panose="020B0609020204030204" pitchFamily="49" charset="0"/>
            </a:endParaRPr>
          </a:p>
          <a:p>
            <a:r>
              <a:rPr lang="ko-KR" altLang="en-US" sz="900" dirty="0">
                <a:latin typeface="Consolas" panose="020B0609020204030204" pitchFamily="49" charset="0"/>
              </a:rPr>
              <a:t> </a:t>
            </a:r>
            <a:r>
              <a:rPr lang="en-US" altLang="ko-KR" sz="900" dirty="0" err="1">
                <a:latin typeface="Consolas" panose="020B0609020204030204" pitchFamily="49" charset="0"/>
              </a:rPr>
              <a:t>Ingame_Thread</a:t>
            </a:r>
            <a:endParaRPr lang="en-US" altLang="ko-KR" sz="900" dirty="0"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ko-KR" altLang="en-US" sz="900" dirty="0" err="1">
                <a:latin typeface="Consolas" panose="020B0609020204030204" pitchFamily="49" charset="0"/>
              </a:rPr>
              <a:t>랜덤한</a:t>
            </a:r>
            <a:r>
              <a:rPr lang="ko-KR" altLang="en-US" sz="900" dirty="0">
                <a:latin typeface="Consolas" panose="020B0609020204030204" pitchFamily="49" charset="0"/>
              </a:rPr>
              <a:t> </a:t>
            </a:r>
            <a:r>
              <a:rPr lang="en-US" altLang="ko-KR" sz="900" dirty="0">
                <a:latin typeface="Consolas" panose="020B0609020204030204" pitchFamily="49" charset="0"/>
              </a:rPr>
              <a:t>object</a:t>
            </a:r>
            <a:r>
              <a:rPr lang="ko-KR" altLang="en-US" sz="900" dirty="0">
                <a:latin typeface="Consolas" panose="020B0609020204030204" pitchFamily="49" charset="0"/>
              </a:rPr>
              <a:t>와 </a:t>
            </a:r>
            <a:r>
              <a:rPr lang="en-US" altLang="ko-KR" sz="900" dirty="0">
                <a:latin typeface="Consolas" panose="020B0609020204030204" pitchFamily="49" charset="0"/>
              </a:rPr>
              <a:t>player </a:t>
            </a:r>
            <a:r>
              <a:rPr lang="ko-KR" altLang="en-US" sz="900" dirty="0">
                <a:latin typeface="Consolas" panose="020B0609020204030204" pitchFamily="49" charset="0"/>
              </a:rPr>
              <a:t>위치 생성</a:t>
            </a:r>
            <a:endParaRPr lang="en-US" altLang="ko-KR" sz="900" dirty="0"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en-US" altLang="ko-KR" sz="900" dirty="0" err="1">
                <a:latin typeface="Consolas" panose="020B0609020204030204" pitchFamily="49" charset="0"/>
              </a:rPr>
              <a:t>Ingame</a:t>
            </a:r>
            <a:r>
              <a:rPr lang="en-US" altLang="ko-KR" sz="900" dirty="0">
                <a:latin typeface="Consolas" panose="020B0609020204030204" pitchFamily="49" charset="0"/>
              </a:rPr>
              <a:t> thread</a:t>
            </a:r>
            <a:r>
              <a:rPr lang="ko-KR" altLang="en-US" sz="900" dirty="0">
                <a:latin typeface="Consolas" panose="020B0609020204030204" pitchFamily="49" charset="0"/>
              </a:rPr>
              <a:t>는 </a:t>
            </a:r>
            <a:r>
              <a:rPr lang="en-US" altLang="ko-KR" sz="900" dirty="0">
                <a:latin typeface="Consolas" panose="020B0609020204030204" pitchFamily="49" charset="0"/>
              </a:rPr>
              <a:t>client</a:t>
            </a:r>
            <a:r>
              <a:rPr lang="ko-KR" altLang="en-US" sz="900" dirty="0">
                <a:latin typeface="Consolas" panose="020B0609020204030204" pitchFamily="49" charset="0"/>
              </a:rPr>
              <a:t>와 직접 송수신 하지 않고</a:t>
            </a:r>
            <a:r>
              <a:rPr lang="en-US" altLang="ko-KR" sz="900" dirty="0">
                <a:latin typeface="Consolas" panose="020B0609020204030204" pitchFamily="49" charset="0"/>
              </a:rPr>
              <a:t> client thread</a:t>
            </a:r>
            <a:r>
              <a:rPr lang="ko-KR" altLang="en-US" sz="900" dirty="0">
                <a:latin typeface="Consolas" panose="020B0609020204030204" pitchFamily="49" charset="0"/>
              </a:rPr>
              <a:t>를 통해 데이터를 송수신 한다</a:t>
            </a:r>
            <a:r>
              <a:rPr lang="en-US" altLang="ko-KR" sz="900" dirty="0">
                <a:latin typeface="Consolas" panose="020B0609020204030204" pitchFamily="49" charset="0"/>
              </a:rPr>
              <a:t>.</a:t>
            </a:r>
          </a:p>
          <a:p>
            <a:endParaRPr lang="en-US" altLang="ko-KR" sz="900" dirty="0">
              <a:latin typeface="Consolas" panose="020B0609020204030204" pitchFamily="49" charset="0"/>
            </a:endParaRPr>
          </a:p>
          <a:p>
            <a:endParaRPr lang="en-US" altLang="ko-KR" sz="900" dirty="0">
              <a:latin typeface="Consolas" panose="020B0609020204030204" pitchFamily="49" charset="0"/>
            </a:endParaRPr>
          </a:p>
          <a:p>
            <a:r>
              <a:rPr lang="en-US" altLang="ko-KR" sz="900" dirty="0">
                <a:latin typeface="Consolas" panose="020B0609020204030204" pitchFamily="49" charset="0"/>
              </a:rPr>
              <a:t>Client thread</a:t>
            </a:r>
          </a:p>
          <a:p>
            <a:pPr marL="171450" indent="-171450">
              <a:buFontTx/>
              <a:buChar char="-"/>
            </a:pPr>
            <a:r>
              <a:rPr lang="en-US" altLang="ko-KR" sz="900" dirty="0">
                <a:latin typeface="Consolas" panose="020B0609020204030204" pitchFamily="49" charset="0"/>
              </a:rPr>
              <a:t>Client</a:t>
            </a:r>
            <a:r>
              <a:rPr lang="ko-KR" altLang="en-US" sz="900" dirty="0">
                <a:latin typeface="Consolas" panose="020B0609020204030204" pitchFamily="49" charset="0"/>
              </a:rPr>
              <a:t>와의 송수신을 담당하는 </a:t>
            </a:r>
            <a:r>
              <a:rPr lang="en-US" altLang="ko-KR" sz="900" dirty="0">
                <a:latin typeface="Consolas" panose="020B0609020204030204" pitchFamily="49" charset="0"/>
              </a:rPr>
              <a:t>thread</a:t>
            </a:r>
          </a:p>
          <a:p>
            <a:pPr marL="171450" indent="-171450">
              <a:buFontTx/>
              <a:buChar char="-"/>
            </a:pPr>
            <a:r>
              <a:rPr lang="en-US" altLang="ko-KR" sz="900" dirty="0" err="1">
                <a:latin typeface="Consolas" panose="020B0609020204030204" pitchFamily="49" charset="0"/>
              </a:rPr>
              <a:t>Ingame</a:t>
            </a:r>
            <a:r>
              <a:rPr lang="en-US" altLang="ko-KR" sz="900" dirty="0">
                <a:latin typeface="Consolas" panose="020B0609020204030204" pitchFamily="49" charset="0"/>
              </a:rPr>
              <a:t> thread</a:t>
            </a:r>
            <a:r>
              <a:rPr lang="ko-KR" altLang="en-US" sz="900" dirty="0">
                <a:latin typeface="Consolas" panose="020B0609020204030204" pitchFamily="49" charset="0"/>
              </a:rPr>
              <a:t>에서의 데이터 변화 시 </a:t>
            </a:r>
            <a:r>
              <a:rPr lang="en-US" altLang="ko-KR" sz="900" dirty="0">
                <a:latin typeface="Consolas" panose="020B0609020204030204" pitchFamily="49" charset="0"/>
              </a:rPr>
              <a:t>client</a:t>
            </a:r>
            <a:r>
              <a:rPr lang="ko-KR" altLang="en-US" sz="900" dirty="0">
                <a:latin typeface="Consolas" panose="020B0609020204030204" pitchFamily="49" charset="0"/>
              </a:rPr>
              <a:t>에게 전송</a:t>
            </a:r>
            <a:endParaRPr lang="en-US" altLang="ko-KR" sz="900" dirty="0"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ko-KR" altLang="en-US" sz="900" dirty="0">
                <a:latin typeface="Consolas" panose="020B0609020204030204" pitchFamily="49" charset="0"/>
              </a:rPr>
              <a:t>반대로 </a:t>
            </a:r>
            <a:r>
              <a:rPr lang="en-US" altLang="ko-KR" sz="900" dirty="0">
                <a:latin typeface="Consolas" panose="020B0609020204030204" pitchFamily="49" charset="0"/>
              </a:rPr>
              <a:t>client</a:t>
            </a:r>
            <a:r>
              <a:rPr lang="ko-KR" altLang="en-US" sz="900" dirty="0">
                <a:latin typeface="Consolas" panose="020B0609020204030204" pitchFamily="49" charset="0"/>
              </a:rPr>
              <a:t>의 입력을 받아 </a:t>
            </a:r>
            <a:r>
              <a:rPr lang="en-US" altLang="ko-KR" sz="900" dirty="0" err="1">
                <a:latin typeface="Consolas" panose="020B0609020204030204" pitchFamily="49" charset="0"/>
              </a:rPr>
              <a:t>ingame</a:t>
            </a:r>
            <a:r>
              <a:rPr lang="ko-KR" altLang="en-US" sz="900" dirty="0">
                <a:latin typeface="Consolas" panose="020B0609020204030204" pitchFamily="49" charset="0"/>
              </a:rPr>
              <a:t> </a:t>
            </a:r>
            <a:r>
              <a:rPr lang="en-US" altLang="ko-KR" sz="900" dirty="0">
                <a:latin typeface="Consolas" panose="020B0609020204030204" pitchFamily="49" charset="0"/>
              </a:rPr>
              <a:t>thread</a:t>
            </a:r>
            <a:r>
              <a:rPr lang="ko-KR" altLang="en-US" sz="900" dirty="0">
                <a:latin typeface="Consolas" panose="020B0609020204030204" pitchFamily="49" charset="0"/>
              </a:rPr>
              <a:t>에서 상호 작용 </a:t>
            </a:r>
            <a:endParaRPr lang="en-US" altLang="ko-KR" sz="900" dirty="0"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endParaRPr lang="en-US" altLang="ko-KR" sz="900" dirty="0">
              <a:latin typeface="Consolas" panose="020B0609020204030204" pitchFamily="49" charset="0"/>
            </a:endParaRPr>
          </a:p>
          <a:p>
            <a:r>
              <a:rPr lang="ko-KR" altLang="en-US" sz="900" dirty="0">
                <a:latin typeface="Consolas" panose="020B0609020204030204" pitchFamily="49" charset="0"/>
              </a:rPr>
              <a:t>송수신 </a:t>
            </a:r>
            <a:r>
              <a:rPr lang="en-US" altLang="ko-KR" sz="900" dirty="0">
                <a:latin typeface="Consolas" panose="020B0609020204030204" pitchFamily="49" charset="0"/>
              </a:rPr>
              <a:t>Thread</a:t>
            </a:r>
            <a:r>
              <a:rPr lang="ko-KR" altLang="en-US" sz="900" dirty="0">
                <a:latin typeface="Consolas" panose="020B0609020204030204" pitchFamily="49" charset="0"/>
              </a:rPr>
              <a:t>와 게임 로직 </a:t>
            </a:r>
            <a:r>
              <a:rPr lang="en-US" altLang="ko-KR" sz="900" dirty="0">
                <a:latin typeface="Consolas" panose="020B0609020204030204" pitchFamily="49" charset="0"/>
              </a:rPr>
              <a:t>Thread</a:t>
            </a:r>
            <a:r>
              <a:rPr lang="ko-KR" altLang="en-US" sz="900" dirty="0">
                <a:latin typeface="Consolas" panose="020B0609020204030204" pitchFamily="49" charset="0"/>
              </a:rPr>
              <a:t>를 구분하여</a:t>
            </a:r>
            <a:endParaRPr lang="en-US" altLang="ko-KR" sz="900" dirty="0">
              <a:latin typeface="Consolas" panose="020B0609020204030204" pitchFamily="49" charset="0"/>
            </a:endParaRPr>
          </a:p>
          <a:p>
            <a:r>
              <a:rPr lang="ko-KR" altLang="en-US" sz="900" dirty="0">
                <a:latin typeface="Consolas" panose="020B0609020204030204" pitchFamily="49" charset="0"/>
              </a:rPr>
              <a:t>특정 클라이언트의 네트워크 송수신이 느리더라도</a:t>
            </a:r>
            <a:endParaRPr lang="en-US" altLang="ko-KR" sz="900" dirty="0">
              <a:latin typeface="Consolas" panose="020B0609020204030204" pitchFamily="49" charset="0"/>
            </a:endParaRPr>
          </a:p>
          <a:p>
            <a:r>
              <a:rPr lang="ko-KR" altLang="en-US" sz="900" dirty="0">
                <a:latin typeface="Consolas" panose="020B0609020204030204" pitchFamily="49" charset="0"/>
              </a:rPr>
              <a:t>게임 자체가 </a:t>
            </a:r>
            <a:r>
              <a:rPr lang="ko-KR" altLang="en-US" sz="900" dirty="0" err="1">
                <a:latin typeface="Consolas" panose="020B0609020204030204" pitchFamily="49" charset="0"/>
              </a:rPr>
              <a:t>느려지지않음</a:t>
            </a:r>
            <a:endParaRPr lang="en-US" altLang="ko-KR" sz="900" dirty="0">
              <a:latin typeface="Consolas" panose="020B0609020204030204" pitchFamily="49" charset="0"/>
            </a:endParaRPr>
          </a:p>
          <a:p>
            <a:endParaRPr lang="en-US" altLang="ko-KR" sz="900" dirty="0">
              <a:latin typeface="Consolas" panose="020B0609020204030204" pitchFamily="49" charset="0"/>
            </a:endParaRPr>
          </a:p>
          <a:p>
            <a:r>
              <a:rPr lang="ko-KR" altLang="en-US" sz="900" dirty="0">
                <a:solidFill>
                  <a:srgbClr val="0070C0"/>
                </a:solidFill>
                <a:latin typeface="Consolas" panose="020B0609020204030204" pitchFamily="49" charset="0"/>
              </a:rPr>
              <a:t>후기 </a:t>
            </a:r>
            <a:r>
              <a:rPr lang="en-US" altLang="ko-KR" sz="900" dirty="0">
                <a:solidFill>
                  <a:srgbClr val="0070C0"/>
                </a:solidFill>
                <a:latin typeface="Consolas" panose="020B0609020204030204" pitchFamily="49" charset="0"/>
              </a:rPr>
              <a:t>:</a:t>
            </a:r>
            <a:r>
              <a:rPr lang="ko-KR" altLang="en-US" sz="900" dirty="0">
                <a:solidFill>
                  <a:srgbClr val="0070C0"/>
                </a:solidFill>
                <a:latin typeface="Consolas" panose="020B0609020204030204" pitchFamily="49" charset="0"/>
              </a:rPr>
              <a:t> 나중에 보니 쓰레드를 너무 많이 생성하는 단점이 보임</a:t>
            </a:r>
            <a:r>
              <a:rPr lang="en-US" altLang="ko-KR" sz="900" dirty="0">
                <a:solidFill>
                  <a:srgbClr val="0070C0"/>
                </a:solidFill>
                <a:latin typeface="Consolas" panose="020B0609020204030204" pitchFamily="49" charset="0"/>
              </a:rPr>
              <a:t>, </a:t>
            </a:r>
            <a:r>
              <a:rPr lang="en-US" altLang="ko-KR" sz="900" dirty="0" err="1">
                <a:solidFill>
                  <a:srgbClr val="0070C0"/>
                </a:solidFill>
                <a:latin typeface="Consolas" panose="020B0609020204030204" pitchFamily="49" charset="0"/>
              </a:rPr>
              <a:t>Ingame</a:t>
            </a:r>
            <a:r>
              <a:rPr lang="en-US" altLang="ko-KR" sz="900" dirty="0">
                <a:solidFill>
                  <a:srgbClr val="0070C0"/>
                </a:solidFill>
                <a:latin typeface="Consolas" panose="020B0609020204030204" pitchFamily="49" charset="0"/>
              </a:rPr>
              <a:t> Thread</a:t>
            </a:r>
            <a:r>
              <a:rPr lang="ko-KR" altLang="en-US" sz="900" dirty="0">
                <a:solidFill>
                  <a:srgbClr val="0070C0"/>
                </a:solidFill>
                <a:latin typeface="Consolas" panose="020B0609020204030204" pitchFamily="49" charset="0"/>
              </a:rPr>
              <a:t>에서 </a:t>
            </a:r>
            <a:r>
              <a:rPr lang="en-US" altLang="ko-KR" sz="900" dirty="0">
                <a:solidFill>
                  <a:srgbClr val="0070C0"/>
                </a:solidFill>
                <a:latin typeface="Consolas" panose="020B0609020204030204" pitchFamily="49" charset="0"/>
              </a:rPr>
              <a:t>Overlapped I/O</a:t>
            </a:r>
            <a:r>
              <a:rPr lang="ko-KR" altLang="en-US" sz="900" dirty="0">
                <a:solidFill>
                  <a:srgbClr val="0070C0"/>
                </a:solidFill>
                <a:latin typeface="Consolas" panose="020B0609020204030204" pitchFamily="49" charset="0"/>
              </a:rPr>
              <a:t>로 클라이언트 송수신을 하게 하거나</a:t>
            </a:r>
            <a:r>
              <a:rPr lang="en-US" altLang="ko-KR" sz="900" dirty="0">
                <a:solidFill>
                  <a:srgbClr val="0070C0"/>
                </a:solidFill>
                <a:latin typeface="Consolas" panose="020B0609020204030204" pitchFamily="49" charset="0"/>
              </a:rPr>
              <a:t>, IOCP</a:t>
            </a:r>
            <a:r>
              <a:rPr lang="ko-KR" altLang="en-US" sz="900" dirty="0">
                <a:solidFill>
                  <a:srgbClr val="0070C0"/>
                </a:solidFill>
                <a:latin typeface="Consolas" panose="020B0609020204030204" pitchFamily="49" charset="0"/>
              </a:rPr>
              <a:t>를 사용해서 쓰레드 수를 제한 해야 함</a:t>
            </a:r>
            <a:r>
              <a:rPr lang="en-US" altLang="ko-KR" sz="900" dirty="0">
                <a:solidFill>
                  <a:srgbClr val="0070C0"/>
                </a:solidFill>
                <a:latin typeface="Consolas" panose="020B0609020204030204" pitchFamily="49" charset="0"/>
              </a:rPr>
              <a:t>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E628891-7F1E-97F2-4F94-91B89DC7EA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8561" y="269124"/>
            <a:ext cx="5151375" cy="46052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31830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16A1DD-A76F-8E88-7907-170ED9A9B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48625"/>
            <a:ext cx="8520600" cy="831300"/>
          </a:xfrm>
        </p:spPr>
        <p:txBody>
          <a:bodyPr/>
          <a:lstStyle/>
          <a:p>
            <a:r>
              <a:rPr lang="en-US" altLang="ko-KR" dirty="0">
                <a:latin typeface="Consolas" panose="020B0609020204030204" pitchFamily="49" charset="0"/>
              </a:rPr>
              <a:t>Contents</a:t>
            </a:r>
            <a:endParaRPr lang="ko-KR" altLang="en-US" dirty="0">
              <a:latin typeface="Consolas" panose="020B0609020204030204" pitchFamily="49" charset="0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4C3238AE-BFC7-83A0-950D-3A9EDAE2C7B8}"/>
              </a:ext>
            </a:extLst>
          </p:cNvPr>
          <p:cNvSpPr/>
          <p:nvPr/>
        </p:nvSpPr>
        <p:spPr>
          <a:xfrm>
            <a:off x="311700" y="1531893"/>
            <a:ext cx="2595119" cy="185471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algn="ctr"/>
            <a:r>
              <a:rPr lang="en-US" altLang="ko-KR" dirty="0" err="1">
                <a:solidFill>
                  <a:schemeClr val="tx1"/>
                </a:solidFill>
                <a:latin typeface="Consolas" panose="020B0609020204030204" pitchFamily="49" charset="0"/>
              </a:rPr>
              <a:t>Survil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</a:rPr>
              <a:t>졸업작품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</a:p>
          <a:p>
            <a:pPr algn="ctr"/>
            <a:endParaRPr lang="en-US" altLang="ko-KR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개발 환경</a:t>
            </a:r>
            <a:endParaRPr lang="en-US" altLang="ko-KR" sz="12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- </a:t>
            </a: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개발 인원 </a:t>
            </a:r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: 3</a:t>
            </a: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명 </a:t>
            </a:r>
            <a:endParaRPr lang="en-US" altLang="ko-KR" sz="12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언어 </a:t>
            </a:r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: C++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서버 </a:t>
            </a:r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: IOCP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클라이언트 </a:t>
            </a:r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: Unreal Engine5</a:t>
            </a:r>
          </a:p>
          <a:p>
            <a:pPr marL="171450" indent="-171450">
              <a:buFontTx/>
              <a:buChar char="-"/>
            </a:pPr>
            <a:endParaRPr lang="en-US" altLang="ko-KR" sz="12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F636ED6E-4596-7027-BF1D-819C8D703602}"/>
              </a:ext>
            </a:extLst>
          </p:cNvPr>
          <p:cNvCxnSpPr>
            <a:cxnSpLocks/>
          </p:cNvCxnSpPr>
          <p:nvPr/>
        </p:nvCxnSpPr>
        <p:spPr>
          <a:xfrm>
            <a:off x="465513" y="2011408"/>
            <a:ext cx="232437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69E8EBCB-8CC6-2D24-0508-D6521922CF52}"/>
              </a:ext>
            </a:extLst>
          </p:cNvPr>
          <p:cNvSpPr/>
          <p:nvPr/>
        </p:nvSpPr>
        <p:spPr>
          <a:xfrm>
            <a:off x="3096370" y="1531893"/>
            <a:ext cx="2595119" cy="185471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</a:rPr>
              <a:t>2D MMO RPG</a:t>
            </a:r>
          </a:p>
          <a:p>
            <a:pPr algn="ctr"/>
            <a:endParaRPr lang="en-US" altLang="ko-KR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개발 환경</a:t>
            </a:r>
            <a:endParaRPr lang="en-US" altLang="ko-KR" sz="12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- </a:t>
            </a: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개발 인원 </a:t>
            </a:r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: </a:t>
            </a: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개인 </a:t>
            </a:r>
            <a:endParaRPr lang="en-US" altLang="ko-KR" sz="12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언어 </a:t>
            </a:r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: C++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서버 </a:t>
            </a:r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: IOCP, </a:t>
            </a:r>
            <a:r>
              <a:rPr lang="en-US" altLang="ko-KR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Ms</a:t>
            </a:r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 SQL 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클라이언트 </a:t>
            </a:r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: SFML</a:t>
            </a:r>
          </a:p>
          <a:p>
            <a:pPr marL="171450" indent="-171450">
              <a:buFontTx/>
              <a:buChar char="-"/>
            </a:pPr>
            <a:endParaRPr lang="en-US" altLang="ko-KR" sz="12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F17AA90-8FC1-CB0B-E154-F2DC93D995F5}"/>
              </a:ext>
            </a:extLst>
          </p:cNvPr>
          <p:cNvCxnSpPr>
            <a:cxnSpLocks/>
          </p:cNvCxnSpPr>
          <p:nvPr/>
        </p:nvCxnSpPr>
        <p:spPr>
          <a:xfrm>
            <a:off x="3250182" y="2011408"/>
            <a:ext cx="232437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46DABC33-9ED3-3214-4681-0C5509102458}"/>
              </a:ext>
            </a:extLst>
          </p:cNvPr>
          <p:cNvSpPr/>
          <p:nvPr/>
        </p:nvSpPr>
        <p:spPr>
          <a:xfrm>
            <a:off x="5881041" y="1531893"/>
            <a:ext cx="2595119" cy="185471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</a:rPr>
              <a:t>네트워크 게임 프로그래밍</a:t>
            </a:r>
            <a:endParaRPr lang="en-US" altLang="ko-KR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algn="ctr"/>
            <a:endParaRPr lang="en-US" altLang="ko-KR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개발 환경</a:t>
            </a:r>
            <a:endParaRPr lang="en-US" altLang="ko-KR" sz="12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- </a:t>
            </a: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개발 인원 </a:t>
            </a:r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: 3</a:t>
            </a: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명 </a:t>
            </a:r>
            <a:endParaRPr lang="en-US" altLang="ko-KR" sz="12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언어 </a:t>
            </a:r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: C++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서버 </a:t>
            </a:r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: TCP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클라이언트 </a:t>
            </a:r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: SDL</a:t>
            </a:r>
          </a:p>
          <a:p>
            <a:pPr marL="171450" indent="-171450">
              <a:buFontTx/>
              <a:buChar char="-"/>
            </a:pPr>
            <a:endParaRPr lang="en-US" altLang="ko-KR" sz="12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ECFC63A7-3ADE-6F39-E216-C56E5335EAB5}"/>
              </a:ext>
            </a:extLst>
          </p:cNvPr>
          <p:cNvCxnSpPr>
            <a:cxnSpLocks/>
          </p:cNvCxnSpPr>
          <p:nvPr/>
        </p:nvCxnSpPr>
        <p:spPr>
          <a:xfrm>
            <a:off x="6034854" y="2011408"/>
            <a:ext cx="232437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F029AE8D-95A5-ADFD-7C01-5FA63BEFA3DF}"/>
              </a:ext>
            </a:extLst>
          </p:cNvPr>
          <p:cNvCxnSpPr>
            <a:cxnSpLocks/>
          </p:cNvCxnSpPr>
          <p:nvPr/>
        </p:nvCxnSpPr>
        <p:spPr>
          <a:xfrm>
            <a:off x="382021" y="849945"/>
            <a:ext cx="8072023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50872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16A1DD-A76F-8E88-7907-170ED9A9B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48625"/>
            <a:ext cx="8520600" cy="831300"/>
          </a:xfrm>
        </p:spPr>
        <p:txBody>
          <a:bodyPr>
            <a:normAutofit/>
          </a:bodyPr>
          <a:lstStyle/>
          <a:p>
            <a:r>
              <a:rPr lang="en-US" altLang="ko-KR" dirty="0" err="1">
                <a:solidFill>
                  <a:schemeClr val="tx1"/>
                </a:solidFill>
                <a:latin typeface="Consolas" panose="020B0609020204030204" pitchFamily="49" charset="0"/>
              </a:rPr>
              <a:t>Survil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ko-KR" altLang="en-US" dirty="0">
                <a:solidFill>
                  <a:schemeClr val="tx1"/>
                </a:solidFill>
                <a:latin typeface="+mj-ea"/>
                <a:ea typeface="+mj-ea"/>
              </a:rPr>
              <a:t>졸업작품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</a:p>
        </p:txBody>
      </p:sp>
      <p:pic>
        <p:nvPicPr>
          <p:cNvPr id="3" name="그림 2" descr="텍스트, 스크린샷, 회로이(가) 표시된 사진&#10;&#10;자동 생성된 설명">
            <a:extLst>
              <a:ext uri="{FF2B5EF4-FFF2-40B4-BE49-F238E27FC236}">
                <a16:creationId xmlns:a16="http://schemas.microsoft.com/office/drawing/2014/main" id="{74419862-D006-0F93-1CED-21DB4CCAA0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4153" y="326961"/>
            <a:ext cx="3333404" cy="19008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D838C17-FDFC-B257-5BF8-58FB141942D1}"/>
              </a:ext>
            </a:extLst>
          </p:cNvPr>
          <p:cNvSpPr txBox="1"/>
          <p:nvPr/>
        </p:nvSpPr>
        <p:spPr>
          <a:xfrm>
            <a:off x="399011" y="816434"/>
            <a:ext cx="4172989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장르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3D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도시 경영 생존 게임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개발 인원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3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명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서버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1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명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,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클라이언트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2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명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프로젝트 목표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 Unreal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Engine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을 통한 게임 제작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lvl="2"/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	   -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실시간 지형변화 구현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lvl="2"/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	   </a:t>
            </a: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개발 기간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2023.01 ~ 2023.07</a:t>
            </a: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사용 도구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C++, GIT, </a:t>
            </a:r>
            <a:r>
              <a:rPr lang="en-US" altLang="ko-KR" sz="1000" b="1" dirty="0">
                <a:solidFill>
                  <a:srgbClr val="FF0000"/>
                </a:solidFill>
                <a:latin typeface="Consolas" panose="020B0609020204030204" pitchFamily="49" charset="0"/>
              </a:rPr>
              <a:t>IOCP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, Unreal Engine5</a:t>
            </a: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역할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서버 프로그래머 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	- IOCP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와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Unreal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연동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	-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로그인과 플레이어 연결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	-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모든 컨텐츠를 서버에서 관리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GIT :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  <a:hlinkClick r:id="rId3"/>
              </a:rPr>
              <a:t>https://github.com/kkh3a4a/Survil_project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000" dirty="0" err="1">
                <a:solidFill>
                  <a:schemeClr val="tx1"/>
                </a:solidFill>
                <a:latin typeface="Consolas" panose="020B0609020204030204" pitchFamily="49" charset="0"/>
              </a:rPr>
              <a:t>Youtube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 :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  <a:hlinkClick r:id="rId4"/>
              </a:rPr>
              <a:t>https://www.youtube.com/watch?v=v5jh6FqcvPU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ko-KR" altLang="en-US" dirty="0"/>
          </a:p>
        </p:txBody>
      </p:sp>
      <p:pic>
        <p:nvPicPr>
          <p:cNvPr id="10" name="그림 9" descr="텍스트, 스크린샷, 멀티미디어 소프트웨어, PC 게임이(가) 표시된 사진&#10;&#10;자동 생성된 설명">
            <a:extLst>
              <a:ext uri="{FF2B5EF4-FFF2-40B4-BE49-F238E27FC236}">
                <a16:creationId xmlns:a16="http://schemas.microsoft.com/office/drawing/2014/main" id="{0EC40FB6-7126-AAEB-65AD-0811165B0F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24154" y="2275602"/>
            <a:ext cx="3333404" cy="1900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3174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16A1DD-A76F-8E88-7907-170ED9A9B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48625"/>
            <a:ext cx="8520600" cy="831300"/>
          </a:xfrm>
        </p:spPr>
        <p:txBody>
          <a:bodyPr/>
          <a:lstStyle/>
          <a:p>
            <a:r>
              <a:rPr lang="ko-KR" altLang="en-US" dirty="0">
                <a:latin typeface="+mj-ea"/>
                <a:ea typeface="+mj-ea"/>
              </a:rPr>
              <a:t>지형변화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51472F-46CA-8857-5126-C452A28B1F11}"/>
              </a:ext>
            </a:extLst>
          </p:cNvPr>
          <p:cNvSpPr txBox="1"/>
          <p:nvPr/>
        </p:nvSpPr>
        <p:spPr>
          <a:xfrm>
            <a:off x="382385" y="1022998"/>
            <a:ext cx="6125068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800" dirty="0">
                <a:solidFill>
                  <a:schemeClr val="tx1"/>
                </a:solidFill>
                <a:latin typeface="Consolas" panose="020B0609020204030204" pitchFamily="49" charset="0"/>
              </a:rPr>
              <a:t>많은 양의 데이터 처리</a:t>
            </a:r>
            <a:endParaRPr lang="en-US" altLang="ko-KR" sz="18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dirty="0"/>
          </a:p>
          <a:p>
            <a:r>
              <a:rPr lang="ko-KR" altLang="en-US" dirty="0"/>
              <a:t> </a:t>
            </a:r>
            <a:r>
              <a:rPr lang="en-US" altLang="ko-KR" dirty="0"/>
              <a:t>- </a:t>
            </a:r>
            <a:r>
              <a:rPr lang="ko-KR" altLang="en-US" dirty="0"/>
              <a:t>게임의 큰 특징이 실시간으로 변하는 사막 지형의 구현입니다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 - </a:t>
            </a:r>
            <a:r>
              <a:rPr lang="ko-KR" altLang="en-US" dirty="0"/>
              <a:t>게임에서 주기적으로 변하는 지형을 클라이언트에서 동기화 하기 위해</a:t>
            </a:r>
            <a:endParaRPr lang="en-US" altLang="ko-KR" dirty="0"/>
          </a:p>
          <a:p>
            <a:r>
              <a:rPr lang="en-US" altLang="ko-KR" dirty="0"/>
              <a:t>12MByte</a:t>
            </a:r>
            <a:r>
              <a:rPr lang="ko-KR" altLang="en-US" dirty="0"/>
              <a:t>를 서버에서 전송해야 하는데</a:t>
            </a:r>
            <a:r>
              <a:rPr lang="en-US" altLang="ko-KR" dirty="0"/>
              <a:t>, </a:t>
            </a:r>
            <a:r>
              <a:rPr lang="ko-KR" altLang="en-US" dirty="0"/>
              <a:t>네트워크로 보내기에는 많은 데이터이기 때문에  플레이어의 시점을 제한 시키고 </a:t>
            </a:r>
            <a:r>
              <a:rPr lang="en-US" altLang="ko-KR" dirty="0"/>
              <a:t>player</a:t>
            </a:r>
            <a:r>
              <a:rPr lang="ko-KR" altLang="en-US" dirty="0"/>
              <a:t>가 보는 시야내의</a:t>
            </a:r>
            <a:br>
              <a:rPr lang="en-US" altLang="ko-KR" dirty="0"/>
            </a:br>
            <a:r>
              <a:rPr lang="ko-KR" altLang="en-US" dirty="0"/>
              <a:t>지형만을 전송하도록 최적화하였습니다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시야내의 지형만을 전송해도 서버에서 클라이언트로 보내는 데이터는  </a:t>
            </a:r>
            <a:r>
              <a:rPr lang="en-US" altLang="ko-KR" dirty="0"/>
              <a:t>24KByte</a:t>
            </a:r>
            <a:r>
              <a:rPr lang="ko-KR" altLang="en-US" dirty="0"/>
              <a:t>로 많기 때문에 카메라 이동 시에는 시야내의 지형을 모두 보내는 것이 아닌 새로 시야에 들어온 지형의 데이터만 </a:t>
            </a:r>
            <a:r>
              <a:rPr lang="en-US" altLang="ko-KR" dirty="0"/>
              <a:t>( 200 </a:t>
            </a:r>
            <a:r>
              <a:rPr lang="ko-KR" altLang="en-US" dirty="0"/>
              <a:t>또는</a:t>
            </a:r>
            <a:r>
              <a:rPr lang="en-US" altLang="ko-KR" dirty="0"/>
              <a:t> 120Byte)</a:t>
            </a:r>
            <a:r>
              <a:rPr lang="ko-KR" altLang="en-US" dirty="0"/>
              <a:t> 보내도록 개선하였습니다</a:t>
            </a:r>
            <a:r>
              <a:rPr lang="en-US" altLang="ko-KR" dirty="0"/>
              <a:t>.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8764223-B06C-8494-D7C7-536359057E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8138" y="376382"/>
            <a:ext cx="2183477" cy="198443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DE5D49F-58D3-F9B5-2C54-445FE4F34BFB}"/>
              </a:ext>
            </a:extLst>
          </p:cNvPr>
          <p:cNvSpPr txBox="1"/>
          <p:nvPr/>
        </p:nvSpPr>
        <p:spPr>
          <a:xfrm>
            <a:off x="6833062" y="2360816"/>
            <a:ext cx="16625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지형   </a:t>
            </a:r>
            <a:r>
              <a:rPr lang="en-US" altLang="ko-KR" dirty="0"/>
              <a:t>(Bitmap)</a:t>
            </a:r>
            <a:endParaRPr lang="ko-KR" altLang="en-US" dirty="0"/>
          </a:p>
        </p:txBody>
      </p:sp>
      <p:pic>
        <p:nvPicPr>
          <p:cNvPr id="8" name="그림 7" descr="모래언덕이(가) 표시된 사진&#10;&#10;자동 생성된 설명">
            <a:extLst>
              <a:ext uri="{FF2B5EF4-FFF2-40B4-BE49-F238E27FC236}">
                <a16:creationId xmlns:a16="http://schemas.microsoft.com/office/drawing/2014/main" id="{828C0DA8-FC65-017E-6C7C-B5CC70893B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2066" y="2668593"/>
            <a:ext cx="2224535" cy="11892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339EC39-5710-B2A6-2667-B0E949C3D8F0}"/>
              </a:ext>
            </a:extLst>
          </p:cNvPr>
          <p:cNvSpPr txBox="1"/>
          <p:nvPr/>
        </p:nvSpPr>
        <p:spPr>
          <a:xfrm>
            <a:off x="6833062" y="3895595"/>
            <a:ext cx="16625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지형   </a:t>
            </a:r>
            <a:r>
              <a:rPr lang="en-US" altLang="ko-KR" dirty="0"/>
              <a:t>(Unreal 5)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209345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020DEE4A-1D7D-DFF9-B1DA-B43366945E8E}"/>
              </a:ext>
            </a:extLst>
          </p:cNvPr>
          <p:cNvSpPr/>
          <p:nvPr/>
        </p:nvSpPr>
        <p:spPr>
          <a:xfrm>
            <a:off x="5525401" y="1537878"/>
            <a:ext cx="3444031" cy="1402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71B7BD74-95EA-DBB8-F832-12C065472704}"/>
              </a:ext>
            </a:extLst>
          </p:cNvPr>
          <p:cNvSpPr/>
          <p:nvPr/>
        </p:nvSpPr>
        <p:spPr>
          <a:xfrm>
            <a:off x="5525401" y="3001389"/>
            <a:ext cx="3444031" cy="188191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C4708943-7647-AA6F-62BE-BC2E29D829E0}"/>
              </a:ext>
            </a:extLst>
          </p:cNvPr>
          <p:cNvSpPr/>
          <p:nvPr/>
        </p:nvSpPr>
        <p:spPr>
          <a:xfrm>
            <a:off x="382385" y="1022998"/>
            <a:ext cx="5087391" cy="387319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016A1DD-A76F-8E88-7907-170ED9A9B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48625"/>
            <a:ext cx="8520600" cy="831300"/>
          </a:xfrm>
        </p:spPr>
        <p:txBody>
          <a:bodyPr/>
          <a:lstStyle/>
          <a:p>
            <a:r>
              <a:rPr lang="ko-KR" altLang="en-US" dirty="0">
                <a:latin typeface="+mj-ea"/>
                <a:ea typeface="+mj-ea"/>
              </a:rPr>
              <a:t>지형데이터 전송 코드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51472F-46CA-8857-5126-C452A28B1F11}"/>
              </a:ext>
            </a:extLst>
          </p:cNvPr>
          <p:cNvSpPr txBox="1"/>
          <p:nvPr/>
        </p:nvSpPr>
        <p:spPr>
          <a:xfrm>
            <a:off x="382385" y="1022998"/>
            <a:ext cx="5087390" cy="38625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if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ischangeTerrainX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 </a:t>
            </a:r>
            <a:r>
              <a:rPr lang="en-US" altLang="ko-KR" sz="700" dirty="0">
                <a:solidFill>
                  <a:srgbClr val="00B05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// </a:t>
            </a:r>
            <a:r>
              <a:rPr lang="ko-KR" altLang="en-US" sz="700" dirty="0">
                <a:solidFill>
                  <a:srgbClr val="00B05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카메라가 </a:t>
            </a:r>
            <a:r>
              <a:rPr lang="en-US" altLang="ko-KR" sz="700" dirty="0">
                <a:solidFill>
                  <a:srgbClr val="00B05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X</a:t>
            </a:r>
            <a:r>
              <a:rPr lang="ko-KR" altLang="en-US" sz="700" dirty="0">
                <a:solidFill>
                  <a:srgbClr val="00B05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방향으로 이동했을 시 한 줄만 보내는 코드</a:t>
            </a:r>
            <a:endParaRPr lang="en-US" altLang="ko-KR" sz="700" dirty="0">
              <a:solidFill>
                <a:srgbClr val="00B05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{</a:t>
            </a:r>
          </a:p>
          <a:p>
            <a:pPr lvl="1"/>
            <a:r>
              <a:rPr lang="en-US" altLang="ko-KR" sz="700" dirty="0">
                <a:solidFill>
                  <a:srgbClr val="008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//Terrain</a:t>
            </a:r>
            <a:endParaRPr lang="en-US" altLang="ko-KR" sz="7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pPr lvl="2"/>
            <a:r>
              <a:rPr lang="fr-FR" altLang="ko-KR" sz="700" dirty="0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sc_packet_terrainXlocation</a:t>
            </a:r>
            <a:r>
              <a:rPr lang="fr-FR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terrain_packet;</a:t>
            </a:r>
          </a:p>
          <a:p>
            <a:pPr lvl="2"/>
            <a:r>
              <a:rPr lang="en-US" altLang="ko-KR" sz="700" dirty="0">
                <a:latin typeface="Consolas" panose="020B0609020204030204" pitchFamily="49" charset="0"/>
                <a:ea typeface="돋움체" panose="020B0609000101010101" pitchFamily="49" charset="-127"/>
              </a:rPr>
              <a:t>    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terrain_packet.size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= </a:t>
            </a:r>
            <a:r>
              <a:rPr lang="en-US" altLang="ko-KR" sz="700" dirty="0" err="1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sizeof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sc_packet_terrainXlocation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pPr lvl="2"/>
            <a:r>
              <a:rPr lang="fr-FR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terrain_packet.type = </a:t>
            </a:r>
            <a:r>
              <a:rPr lang="fr-FR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SC_PACKET_TERRAINXLOCATION</a:t>
            </a:r>
            <a:r>
              <a:rPr lang="fr-FR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;</a:t>
            </a:r>
          </a:p>
          <a:p>
            <a:pPr lvl="2"/>
            <a:r>
              <a:rPr lang="fr-FR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terrain_packet.terrainX = _x + _currentX;</a:t>
            </a:r>
          </a:p>
          <a:p>
            <a:pPr lvl="2"/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if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(_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terrainX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&gt; _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currentX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){</a:t>
            </a:r>
            <a:r>
              <a:rPr lang="en-US" altLang="ko-KR" sz="700" dirty="0">
                <a:solidFill>
                  <a:srgbClr val="00B05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endParaRPr lang="en-US" altLang="ko-KR" sz="7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pPr lvl="2"/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if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ischangeTerrainY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){</a:t>
            </a:r>
          </a:p>
          <a:p>
            <a:pPr lvl="2"/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if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(_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&gt; _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currentY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){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    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memcpy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terrain_packet.terrainline_Y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</a:t>
            </a:r>
            <a:r>
              <a:rPr lang="en-US" altLang="ko-KR" sz="700" dirty="0" err="1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player_sight_terrain_line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[2] + 2, 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SIGHT_Y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}</a:t>
            </a:r>
          </a:p>
          <a:p>
            <a:pPr lvl="2"/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else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{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    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memcpy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terrain_packet.terrainline_Y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</a:t>
            </a:r>
            <a:r>
              <a:rPr lang="en-US" altLang="ko-KR" sz="700" dirty="0" err="1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player_sight_terrain_line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[2], 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SIGHT_Y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}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}</a:t>
            </a:r>
          </a:p>
          <a:p>
            <a:pPr lvl="2"/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else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{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memcpy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terrain_packet.terrainline_Y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</a:t>
            </a:r>
            <a:r>
              <a:rPr lang="en-US" altLang="ko-KR" sz="700" dirty="0" err="1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player_sight_terrain_line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[2] + 1, 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SIGHT_Y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}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}</a:t>
            </a:r>
          </a:p>
          <a:p>
            <a:pPr lvl="2"/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else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if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(_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terrainX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&lt; _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currentX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){</a:t>
            </a:r>
          </a:p>
          <a:p>
            <a:pPr lvl="2"/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if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ischangeTerrainY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){</a:t>
            </a:r>
          </a:p>
          <a:p>
            <a:pPr lvl="2"/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 if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(_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&gt; _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currentY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){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     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memcpy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terrain_packet.terrainline_Y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</a:t>
            </a:r>
            <a:r>
              <a:rPr lang="en-US" altLang="ko-KR" sz="700" dirty="0" err="1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player_sight_terrain_line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[3] + 2, 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SIGHT_Y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 }</a:t>
            </a:r>
          </a:p>
          <a:p>
            <a:pPr lvl="2"/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 else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{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     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memcpy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terrain_packet.terrainline_Y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</a:t>
            </a:r>
            <a:r>
              <a:rPr lang="en-US" altLang="ko-KR" sz="700" dirty="0" err="1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player_sight_terrain_line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[3], 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SIGHT_Y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 }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}</a:t>
            </a:r>
          </a:p>
          <a:p>
            <a:pPr lvl="2"/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else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{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memcpy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terrain_packet.terrainline_Y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</a:t>
            </a:r>
            <a:r>
              <a:rPr lang="en-US" altLang="ko-KR" sz="700" dirty="0" err="1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player_sight_terrain_line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[3] + 1, 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SIGHT_Y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}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}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send_packet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(&amp;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terrain_packet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endParaRPr lang="ko-KR" altLang="en-US" sz="7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621B0BF-0DCD-FC23-BC25-D36D438C0AAC}"/>
              </a:ext>
            </a:extLst>
          </p:cNvPr>
          <p:cNvSpPr txBox="1"/>
          <p:nvPr/>
        </p:nvSpPr>
        <p:spPr>
          <a:xfrm>
            <a:off x="5469775" y="3001389"/>
            <a:ext cx="357128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if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LineX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 {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static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float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TerrainX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= x;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if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((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int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TerrainX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!= (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int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)x) {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if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((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int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TerrainX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&lt; (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int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)x) {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memcpy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(Terrain[0],Terrain[1], 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SIGHT_Y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* (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SIGHT_X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- 1));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memcpy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(Terrain[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SIGHT_X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- 1],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TerrainLineY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SIGHT_Y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}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if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((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int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TerrainX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&gt; (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int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)x) {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memcpy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(Terrain[1],Terrain[0], 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SIGHT_Y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* (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SIGHT_X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- 1));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memcpy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(Terrain[0],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TerrainLineY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SIGHT_Y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}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TerrainX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= x;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}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LineX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= 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false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ReadyToUpdate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= 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true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}</a:t>
            </a:r>
            <a:endParaRPr lang="ko-KR" altLang="en-US" sz="700" dirty="0">
              <a:latin typeface="Consolas" panose="020B0609020204030204" pitchFamily="49" charset="0"/>
            </a:endParaRP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BB6D9965-BC72-10E8-DA5B-E7490797D0CA}"/>
              </a:ext>
            </a:extLst>
          </p:cNvPr>
          <p:cNvSpPr/>
          <p:nvPr/>
        </p:nvSpPr>
        <p:spPr>
          <a:xfrm>
            <a:off x="4217326" y="834732"/>
            <a:ext cx="1138841" cy="295799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</a:rPr>
              <a:t>Server</a:t>
            </a:r>
            <a:endParaRPr lang="ko-KR" altLang="en-US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B08CB83-84CB-324C-CF6A-18993843792B}"/>
              </a:ext>
            </a:extLst>
          </p:cNvPr>
          <p:cNvSpPr txBox="1"/>
          <p:nvPr/>
        </p:nvSpPr>
        <p:spPr>
          <a:xfrm>
            <a:off x="5525401" y="1555718"/>
            <a:ext cx="343111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00" dirty="0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void </a:t>
            </a:r>
            <a:r>
              <a:rPr lang="en-US" altLang="ko-KR" sz="700" dirty="0" err="1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AMeshTerrain</a:t>
            </a:r>
            <a:r>
              <a:rPr lang="en-US" altLang="ko-KR" sz="700" dirty="0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::Tick(float </a:t>
            </a:r>
            <a:r>
              <a:rPr lang="en-US" altLang="ko-KR" sz="700" dirty="0" err="1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DeltaTime</a:t>
            </a:r>
            <a:r>
              <a:rPr lang="en-US" altLang="ko-KR" sz="700" dirty="0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</a:t>
            </a:r>
          </a:p>
          <a:p>
            <a:r>
              <a:rPr lang="en-US" altLang="ko-KR" sz="700" dirty="0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{</a:t>
            </a:r>
          </a:p>
          <a:p>
            <a:r>
              <a:rPr lang="en-US" altLang="ko-KR" sz="700" dirty="0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Super::Tick(</a:t>
            </a:r>
            <a:r>
              <a:rPr lang="en-US" altLang="ko-KR" sz="700" dirty="0" err="1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DeltaTime</a:t>
            </a:r>
            <a:r>
              <a:rPr lang="en-US" altLang="ko-KR" sz="700" dirty="0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700" dirty="0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if (!</a:t>
            </a:r>
            <a:r>
              <a:rPr lang="en-US" altLang="ko-KR" sz="700" dirty="0" err="1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ReadyToUpdate</a:t>
            </a:r>
            <a:r>
              <a:rPr lang="en-US" altLang="ko-KR" sz="700" dirty="0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 return;</a:t>
            </a:r>
          </a:p>
          <a:p>
            <a:r>
              <a:rPr lang="en-US" altLang="ko-KR" sz="700" dirty="0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if (</a:t>
            </a:r>
            <a:r>
              <a:rPr lang="en-US" altLang="ko-KR" sz="700" dirty="0" err="1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WindDirectionChanged</a:t>
            </a:r>
            <a:r>
              <a:rPr lang="en-US" altLang="ko-KR" sz="700" dirty="0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 </a:t>
            </a:r>
            <a:r>
              <a:rPr lang="en-US" altLang="ko-KR" sz="700" dirty="0" err="1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ChangeWindDirection</a:t>
            </a:r>
            <a:r>
              <a:rPr lang="en-US" altLang="ko-KR" sz="700" dirty="0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700" dirty="0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for (int32 </a:t>
            </a:r>
            <a:r>
              <a:rPr lang="en-US" altLang="ko-KR" sz="700" dirty="0" err="1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= 0; </a:t>
            </a:r>
            <a:r>
              <a:rPr lang="en-US" altLang="ko-KR" sz="700" dirty="0" err="1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&lt; </a:t>
            </a:r>
            <a:r>
              <a:rPr lang="en-US" altLang="ko-KR" sz="700" dirty="0" err="1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Vertices.Num</a:t>
            </a:r>
            <a:r>
              <a:rPr lang="en-US" altLang="ko-KR" sz="700" dirty="0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(); </a:t>
            </a:r>
            <a:r>
              <a:rPr lang="en-US" altLang="ko-KR" sz="700" dirty="0" err="1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++) {</a:t>
            </a:r>
          </a:p>
          <a:p>
            <a:r>
              <a:rPr lang="en-US" altLang="ko-KR" sz="700" dirty="0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Vertices[</a:t>
            </a:r>
            <a:r>
              <a:rPr lang="en-US" altLang="ko-KR" sz="700" dirty="0" err="1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].Z = Terrain2DArray[</a:t>
            </a:r>
            <a:r>
              <a:rPr lang="en-US" altLang="ko-KR" sz="700" dirty="0" err="1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% SIGHT_X][</a:t>
            </a:r>
            <a:r>
              <a:rPr lang="en-US" altLang="ko-KR" sz="700" dirty="0" err="1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/ SIGHT_X] * 50;</a:t>
            </a:r>
          </a:p>
          <a:p>
            <a:r>
              <a:rPr lang="en-US" altLang="ko-KR" sz="700" dirty="0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}</a:t>
            </a:r>
          </a:p>
          <a:p>
            <a:endParaRPr lang="en-US" altLang="ko-KR" sz="700" dirty="0">
              <a:solidFill>
                <a:schemeClr val="tx1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...</a:t>
            </a:r>
          </a:p>
          <a:p>
            <a:endParaRPr lang="en-US" altLang="ko-KR" sz="700" dirty="0">
              <a:solidFill>
                <a:schemeClr val="tx1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}</a:t>
            </a:r>
            <a:endParaRPr lang="ko-KR" altLang="en-US" sz="7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8BB8803E-F001-ED2D-1B89-FB31DB747131}"/>
              </a:ext>
            </a:extLst>
          </p:cNvPr>
          <p:cNvSpPr/>
          <p:nvPr/>
        </p:nvSpPr>
        <p:spPr>
          <a:xfrm>
            <a:off x="7817672" y="1370218"/>
            <a:ext cx="1138841" cy="295799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</a:rPr>
              <a:t>Client</a:t>
            </a:r>
            <a:endParaRPr lang="ko-KR" altLang="en-US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592BAA7-A633-4434-036F-E929973CF59C}"/>
              </a:ext>
            </a:extLst>
          </p:cNvPr>
          <p:cNvSpPr txBox="1"/>
          <p:nvPr/>
        </p:nvSpPr>
        <p:spPr>
          <a:xfrm>
            <a:off x="5476805" y="991497"/>
            <a:ext cx="354122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j-ea"/>
                <a:ea typeface="+mj-ea"/>
              </a:rPr>
              <a:t>클라이언트에서 모든 지형의 업데이트가 </a:t>
            </a:r>
            <a:r>
              <a:rPr lang="ko-KR" altLang="en-US" sz="1100">
                <a:latin typeface="+mj-ea"/>
                <a:ea typeface="+mj-ea"/>
              </a:rPr>
              <a:t>완료된 후에 </a:t>
            </a:r>
            <a:r>
              <a:rPr lang="ko-KR" altLang="en-US" sz="1100" dirty="0">
                <a:latin typeface="+mj-ea"/>
                <a:ea typeface="+mj-ea"/>
              </a:rPr>
              <a:t>지형변화를 업데이트하도록 구현</a:t>
            </a:r>
          </a:p>
        </p:txBody>
      </p:sp>
    </p:spTree>
    <p:extLst>
      <p:ext uri="{BB962C8B-B14F-4D97-AF65-F5344CB8AC3E}">
        <p14:creationId xmlns:p14="http://schemas.microsoft.com/office/powerpoint/2010/main" val="15206257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2411AB80-5F14-9638-CD7B-6632D9DA31D7}"/>
              </a:ext>
            </a:extLst>
          </p:cNvPr>
          <p:cNvSpPr/>
          <p:nvPr/>
        </p:nvSpPr>
        <p:spPr>
          <a:xfrm>
            <a:off x="195444" y="1662817"/>
            <a:ext cx="2633802" cy="3097647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016A1DD-A76F-8E88-7907-170ED9A9B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48625"/>
            <a:ext cx="8520600" cy="831300"/>
          </a:xfrm>
        </p:spPr>
        <p:txBody>
          <a:bodyPr/>
          <a:lstStyle/>
          <a:p>
            <a:r>
              <a:rPr lang="ko-KR" altLang="en-US" dirty="0">
                <a:latin typeface="+mj-ea"/>
                <a:ea typeface="+mj-ea"/>
              </a:rPr>
              <a:t>게임 로직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66EC859-3E67-7B12-CA10-AE7B30D3110A}"/>
              </a:ext>
            </a:extLst>
          </p:cNvPr>
          <p:cNvSpPr/>
          <p:nvPr/>
        </p:nvSpPr>
        <p:spPr>
          <a:xfrm>
            <a:off x="732091" y="1510417"/>
            <a:ext cx="1579418" cy="24204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Client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9" name="다이아몬드 8">
            <a:extLst>
              <a:ext uri="{FF2B5EF4-FFF2-40B4-BE49-F238E27FC236}">
                <a16:creationId xmlns:a16="http://schemas.microsoft.com/office/drawing/2014/main" id="{763D32E8-8A09-86F5-1321-A4B3D9BE7B80}"/>
              </a:ext>
            </a:extLst>
          </p:cNvPr>
          <p:cNvSpPr/>
          <p:nvPr/>
        </p:nvSpPr>
        <p:spPr>
          <a:xfrm>
            <a:off x="732090" y="2026783"/>
            <a:ext cx="1579419" cy="556980"/>
          </a:xfrm>
          <a:prstGeom prst="diamond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Login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0D48D223-03FA-2309-075E-6F59B08A07B2}"/>
              </a:ext>
            </a:extLst>
          </p:cNvPr>
          <p:cNvSpPr/>
          <p:nvPr/>
        </p:nvSpPr>
        <p:spPr>
          <a:xfrm>
            <a:off x="3342109" y="1405270"/>
            <a:ext cx="1773199" cy="219237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IOCP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Worker</a:t>
            </a:r>
            <a:r>
              <a:rPr lang="ko-KR" altLang="en-US" dirty="0">
                <a:solidFill>
                  <a:schemeClr val="tx1"/>
                </a:solidFill>
              </a:rPr>
              <a:t> </a:t>
            </a:r>
            <a:r>
              <a:rPr lang="en-US" altLang="ko-KR" dirty="0">
                <a:solidFill>
                  <a:schemeClr val="tx1"/>
                </a:solidFill>
              </a:rPr>
              <a:t>thread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B2D37D04-D082-A004-AEAF-CD3AAEF8D80E}"/>
              </a:ext>
            </a:extLst>
          </p:cNvPr>
          <p:cNvCxnSpPr>
            <a:cxnSpLocks/>
            <a:stCxn id="9" idx="3"/>
            <a:endCxn id="46" idx="1"/>
          </p:cNvCxnSpPr>
          <p:nvPr/>
        </p:nvCxnSpPr>
        <p:spPr>
          <a:xfrm flipV="1">
            <a:off x="2311509" y="2303769"/>
            <a:ext cx="1224380" cy="15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14FECF8A-72A0-B699-9A2C-0BCF6802C1D2}"/>
              </a:ext>
            </a:extLst>
          </p:cNvPr>
          <p:cNvSpPr/>
          <p:nvPr/>
        </p:nvSpPr>
        <p:spPr>
          <a:xfrm>
            <a:off x="6497572" y="1811226"/>
            <a:ext cx="1579416" cy="2513142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dirty="0" err="1">
                <a:solidFill>
                  <a:schemeClr val="tx1"/>
                </a:solidFill>
              </a:rPr>
              <a:t>Ingame</a:t>
            </a:r>
            <a:r>
              <a:rPr lang="en-US" altLang="ko-KR" dirty="0">
                <a:solidFill>
                  <a:schemeClr val="tx1"/>
                </a:solidFill>
              </a:rPr>
              <a:t> thread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00D802E8-8247-3582-754D-249913DCC341}"/>
              </a:ext>
            </a:extLst>
          </p:cNvPr>
          <p:cNvCxnSpPr>
            <a:cxnSpLocks/>
            <a:endCxn id="38" idx="0"/>
          </p:cNvCxnSpPr>
          <p:nvPr/>
        </p:nvCxnSpPr>
        <p:spPr>
          <a:xfrm flipH="1">
            <a:off x="1515623" y="2583763"/>
            <a:ext cx="6177" cy="2815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다이아몬드 37">
            <a:extLst>
              <a:ext uri="{FF2B5EF4-FFF2-40B4-BE49-F238E27FC236}">
                <a16:creationId xmlns:a16="http://schemas.microsoft.com/office/drawing/2014/main" id="{4A422F7A-9E82-B5E5-1C61-2226234A1A3A}"/>
              </a:ext>
            </a:extLst>
          </p:cNvPr>
          <p:cNvSpPr/>
          <p:nvPr/>
        </p:nvSpPr>
        <p:spPr>
          <a:xfrm>
            <a:off x="725913" y="2865288"/>
            <a:ext cx="1579419" cy="556980"/>
          </a:xfrm>
          <a:prstGeom prst="diamond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Player Input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9" name="다이아몬드 38">
            <a:extLst>
              <a:ext uri="{FF2B5EF4-FFF2-40B4-BE49-F238E27FC236}">
                <a16:creationId xmlns:a16="http://schemas.microsoft.com/office/drawing/2014/main" id="{268AF0FC-6754-F35C-B0D4-0A40E39767D4}"/>
              </a:ext>
            </a:extLst>
          </p:cNvPr>
          <p:cNvSpPr/>
          <p:nvPr/>
        </p:nvSpPr>
        <p:spPr>
          <a:xfrm>
            <a:off x="665590" y="3759985"/>
            <a:ext cx="1704109" cy="556980"/>
          </a:xfrm>
          <a:prstGeom prst="diamond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Process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B566580C-571E-3581-504B-B9A4AE4D414A}"/>
              </a:ext>
            </a:extLst>
          </p:cNvPr>
          <p:cNvCxnSpPr>
            <a:cxnSpLocks/>
            <a:stCxn id="38" idx="2"/>
            <a:endCxn id="39" idx="0"/>
          </p:cNvCxnSpPr>
          <p:nvPr/>
        </p:nvCxnSpPr>
        <p:spPr>
          <a:xfrm>
            <a:off x="1515623" y="3422268"/>
            <a:ext cx="2022" cy="3377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C6DADA68-4B4F-8237-13BC-59181BAFEF6A}"/>
              </a:ext>
            </a:extLst>
          </p:cNvPr>
          <p:cNvSpPr/>
          <p:nvPr/>
        </p:nvSpPr>
        <p:spPr>
          <a:xfrm>
            <a:off x="3535889" y="2831498"/>
            <a:ext cx="1428411" cy="58915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Player Input</a:t>
            </a:r>
            <a:r>
              <a:rPr lang="ko-KR" altLang="en-US" dirty="0">
                <a:solidFill>
                  <a:schemeClr val="tx1"/>
                </a:solidFill>
              </a:rPr>
              <a:t>에 대한 모든 처리</a:t>
            </a:r>
          </a:p>
        </p:txBody>
      </p: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85664BD1-A49C-119E-FE07-54624F09ACB7}"/>
              </a:ext>
            </a:extLst>
          </p:cNvPr>
          <p:cNvCxnSpPr>
            <a:cxnSpLocks/>
            <a:stCxn id="38" idx="3"/>
            <a:endCxn id="44" idx="1"/>
          </p:cNvCxnSpPr>
          <p:nvPr/>
        </p:nvCxnSpPr>
        <p:spPr>
          <a:xfrm flipV="1">
            <a:off x="2305332" y="3126078"/>
            <a:ext cx="1230557" cy="177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D7DFE499-EB62-EDC1-3647-D17E3833532D}"/>
              </a:ext>
            </a:extLst>
          </p:cNvPr>
          <p:cNvSpPr txBox="1"/>
          <p:nvPr/>
        </p:nvSpPr>
        <p:spPr>
          <a:xfrm>
            <a:off x="5249728" y="3071109"/>
            <a:ext cx="130405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/>
              <a:t>게임 시작 시 생성</a:t>
            </a:r>
          </a:p>
        </p:txBody>
      </p:sp>
      <p:sp>
        <p:nvSpPr>
          <p:cNvPr id="62" name="사각형: 둥근 모서리 61">
            <a:extLst>
              <a:ext uri="{FF2B5EF4-FFF2-40B4-BE49-F238E27FC236}">
                <a16:creationId xmlns:a16="http://schemas.microsoft.com/office/drawing/2014/main" id="{467EC5E6-5BC1-1191-B709-0D469EF98792}"/>
              </a:ext>
            </a:extLst>
          </p:cNvPr>
          <p:cNvSpPr/>
          <p:nvPr/>
        </p:nvSpPr>
        <p:spPr>
          <a:xfrm>
            <a:off x="6645106" y="2709436"/>
            <a:ext cx="1284348" cy="1080676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태양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지형</a:t>
            </a:r>
            <a:r>
              <a:rPr lang="en-US" altLang="ko-KR" dirty="0">
                <a:solidFill>
                  <a:schemeClr val="tx1"/>
                </a:solidFill>
              </a:rPr>
              <a:t>,</a:t>
            </a:r>
            <a:r>
              <a:rPr lang="ko-KR" altLang="en-US" dirty="0">
                <a:solidFill>
                  <a:schemeClr val="tx1"/>
                </a:solidFill>
              </a:rPr>
              <a:t> 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NPC</a:t>
            </a:r>
            <a:r>
              <a:rPr lang="ko-KR" altLang="en-US" dirty="0">
                <a:solidFill>
                  <a:schemeClr val="tx1"/>
                </a:solidFill>
              </a:rPr>
              <a:t> 이동</a:t>
            </a:r>
            <a:r>
              <a:rPr lang="en-US" altLang="ko-KR" dirty="0">
                <a:solidFill>
                  <a:schemeClr val="tx1"/>
                </a:solidFill>
              </a:rPr>
              <a:t>,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NPC</a:t>
            </a:r>
            <a:r>
              <a:rPr lang="ko-KR" altLang="en-US" dirty="0">
                <a:solidFill>
                  <a:schemeClr val="tx1"/>
                </a:solidFill>
              </a:rPr>
              <a:t> 전투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 타이머 작업</a:t>
            </a:r>
          </a:p>
        </p:txBody>
      </p:sp>
      <p:cxnSp>
        <p:nvCxnSpPr>
          <p:cNvPr id="31" name="연결선: 꺾임 30">
            <a:extLst>
              <a:ext uri="{FF2B5EF4-FFF2-40B4-BE49-F238E27FC236}">
                <a16:creationId xmlns:a16="http://schemas.microsoft.com/office/drawing/2014/main" id="{966BA427-9972-850E-D166-72945EB5693D}"/>
              </a:ext>
            </a:extLst>
          </p:cNvPr>
          <p:cNvCxnSpPr>
            <a:stCxn id="39" idx="2"/>
            <a:endCxn id="38" idx="1"/>
          </p:cNvCxnSpPr>
          <p:nvPr/>
        </p:nvCxnSpPr>
        <p:spPr>
          <a:xfrm rot="5400000" flipH="1">
            <a:off x="535185" y="3334506"/>
            <a:ext cx="1173187" cy="791732"/>
          </a:xfrm>
          <a:prstGeom prst="bentConnector4">
            <a:avLst>
              <a:gd name="adj1" fmla="val -19485"/>
              <a:gd name="adj2" fmla="val 13649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id="{5C1AEB30-3F4F-85EA-5113-BC99EDDD6060}"/>
              </a:ext>
            </a:extLst>
          </p:cNvPr>
          <p:cNvSpPr/>
          <p:nvPr/>
        </p:nvSpPr>
        <p:spPr>
          <a:xfrm>
            <a:off x="3535889" y="2009189"/>
            <a:ext cx="1428411" cy="58915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Login</a:t>
            </a:r>
            <a:r>
              <a:rPr lang="ko-KR" altLang="en-US" dirty="0">
                <a:solidFill>
                  <a:schemeClr val="tx1"/>
                </a:solidFill>
              </a:rPr>
              <a:t> 처리</a:t>
            </a:r>
          </a:p>
        </p:txBody>
      </p:sp>
      <p:cxnSp>
        <p:nvCxnSpPr>
          <p:cNvPr id="63" name="연결선: 꺾임 62">
            <a:extLst>
              <a:ext uri="{FF2B5EF4-FFF2-40B4-BE49-F238E27FC236}">
                <a16:creationId xmlns:a16="http://schemas.microsoft.com/office/drawing/2014/main" id="{A4767D2C-A1D4-2262-7C10-8978C3556851}"/>
              </a:ext>
            </a:extLst>
          </p:cNvPr>
          <p:cNvCxnSpPr>
            <a:cxnSpLocks/>
            <a:stCxn id="46" idx="3"/>
            <a:endCxn id="19" idx="1"/>
          </p:cNvCxnSpPr>
          <p:nvPr/>
        </p:nvCxnSpPr>
        <p:spPr>
          <a:xfrm>
            <a:off x="4964300" y="2303769"/>
            <a:ext cx="1533272" cy="76402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0046C1EF-B02C-D05D-EA6D-84F5B0CD8A93}"/>
              </a:ext>
            </a:extLst>
          </p:cNvPr>
          <p:cNvSpPr/>
          <p:nvPr/>
        </p:nvSpPr>
        <p:spPr>
          <a:xfrm>
            <a:off x="2987505" y="979925"/>
            <a:ext cx="5557808" cy="3780539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0FA5912-80B4-F86C-5119-8A6897FA63C2}"/>
              </a:ext>
            </a:extLst>
          </p:cNvPr>
          <p:cNvSpPr/>
          <p:nvPr/>
        </p:nvSpPr>
        <p:spPr>
          <a:xfrm>
            <a:off x="3466564" y="861263"/>
            <a:ext cx="1579418" cy="24204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Server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8" name="연결선: 꺾임 7">
            <a:extLst>
              <a:ext uri="{FF2B5EF4-FFF2-40B4-BE49-F238E27FC236}">
                <a16:creationId xmlns:a16="http://schemas.microsoft.com/office/drawing/2014/main" id="{4A030D04-6A7E-CA53-7961-C72F29C4703F}"/>
              </a:ext>
            </a:extLst>
          </p:cNvPr>
          <p:cNvCxnSpPr>
            <a:stCxn id="62" idx="2"/>
            <a:endCxn id="39" idx="3"/>
          </p:cNvCxnSpPr>
          <p:nvPr/>
        </p:nvCxnSpPr>
        <p:spPr>
          <a:xfrm rot="5400000">
            <a:off x="4704309" y="1455503"/>
            <a:ext cx="248363" cy="491758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연결선: 꺾임 10">
            <a:extLst>
              <a:ext uri="{FF2B5EF4-FFF2-40B4-BE49-F238E27FC236}">
                <a16:creationId xmlns:a16="http://schemas.microsoft.com/office/drawing/2014/main" id="{0F64EFA4-FBF6-B73B-E812-A74A5BDA996A}"/>
              </a:ext>
            </a:extLst>
          </p:cNvPr>
          <p:cNvCxnSpPr>
            <a:stCxn id="44" idx="2"/>
            <a:endCxn id="39" idx="3"/>
          </p:cNvCxnSpPr>
          <p:nvPr/>
        </p:nvCxnSpPr>
        <p:spPr>
          <a:xfrm rot="5400000">
            <a:off x="3000988" y="2789368"/>
            <a:ext cx="617818" cy="188039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58482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7515965F-EEC6-B1FE-CE88-63AF6656DB93}"/>
              </a:ext>
            </a:extLst>
          </p:cNvPr>
          <p:cNvSpPr/>
          <p:nvPr/>
        </p:nvSpPr>
        <p:spPr>
          <a:xfrm>
            <a:off x="5376298" y="435938"/>
            <a:ext cx="3456002" cy="1253261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016A1DD-A76F-8E88-7907-170ED9A9B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48625"/>
            <a:ext cx="8520600" cy="831300"/>
          </a:xfrm>
        </p:spPr>
        <p:txBody>
          <a:bodyPr>
            <a:normAutofit fontScale="90000"/>
          </a:bodyPr>
          <a:lstStyle/>
          <a:p>
            <a:r>
              <a:rPr lang="en-US" altLang="ko-KR" dirty="0">
                <a:latin typeface="Consolas" panose="020B0609020204030204" pitchFamily="49" charset="0"/>
                <a:ea typeface="+mj-ea"/>
              </a:rPr>
              <a:t>Unreal</a:t>
            </a:r>
            <a:r>
              <a:rPr lang="ko-KR" altLang="en-US" dirty="0">
                <a:latin typeface="Consolas" panose="020B0609020204030204" pitchFamily="49" charset="0"/>
                <a:ea typeface="+mj-ea"/>
              </a:rPr>
              <a:t> </a:t>
            </a:r>
            <a:r>
              <a:rPr lang="en-US" altLang="ko-KR" sz="4400" dirty="0">
                <a:solidFill>
                  <a:schemeClr val="tx1"/>
                </a:solidFill>
                <a:latin typeface="Consolas" panose="020B0609020204030204" pitchFamily="49" charset="0"/>
              </a:rPr>
              <a:t>Engine </a:t>
            </a:r>
            <a:r>
              <a:rPr lang="ko-KR" altLang="en-US" dirty="0">
                <a:latin typeface="+mj-ea"/>
                <a:ea typeface="+mj-ea"/>
              </a:rPr>
              <a:t>연동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31C502F-AFD6-1F77-AD16-2DF5223D9018}"/>
              </a:ext>
            </a:extLst>
          </p:cNvPr>
          <p:cNvSpPr txBox="1"/>
          <p:nvPr/>
        </p:nvSpPr>
        <p:spPr>
          <a:xfrm>
            <a:off x="382385" y="1022998"/>
            <a:ext cx="4829695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dirty="0">
                <a:solidFill>
                  <a:schemeClr val="tx1"/>
                </a:solidFill>
                <a:latin typeface="Consolas" panose="020B0609020204030204" pitchFamily="49" charset="0"/>
              </a:rPr>
              <a:t>Unreal Engine</a:t>
            </a:r>
            <a:r>
              <a:rPr lang="ko-KR" altLang="en-US" sz="1800" dirty="0">
                <a:solidFill>
                  <a:schemeClr val="tx1"/>
                </a:solidFill>
                <a:latin typeface="Consolas" panose="020B0609020204030204" pitchFamily="49" charset="0"/>
              </a:rPr>
              <a:t>과 </a:t>
            </a:r>
            <a:r>
              <a:rPr lang="en-US" altLang="ko-KR" sz="1800" dirty="0">
                <a:solidFill>
                  <a:schemeClr val="tx1"/>
                </a:solidFill>
                <a:latin typeface="Consolas" panose="020B0609020204030204" pitchFamily="49" charset="0"/>
              </a:rPr>
              <a:t>IOCP </a:t>
            </a:r>
            <a:r>
              <a:rPr lang="ko-KR" altLang="en-US" sz="1800" dirty="0">
                <a:solidFill>
                  <a:schemeClr val="tx1"/>
                </a:solidFill>
                <a:latin typeface="Consolas" panose="020B0609020204030204" pitchFamily="49" charset="0"/>
              </a:rPr>
              <a:t>연동 구현</a:t>
            </a:r>
            <a:endParaRPr lang="en-US" altLang="ko-KR" sz="18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b="0" i="0" dirty="0">
              <a:solidFill>
                <a:srgbClr val="343541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i="0" dirty="0">
                <a:solidFill>
                  <a:schemeClr val="tx1"/>
                </a:solidFill>
                <a:effectLst/>
                <a:latin typeface="Consolas" panose="020B0609020204030204" pitchFamily="49" charset="0"/>
                <a:ea typeface="+mn-ea"/>
              </a:rPr>
              <a:t>- Unreal Engine </a:t>
            </a:r>
            <a:r>
              <a:rPr lang="ko-KR" altLang="en-US" i="0" dirty="0">
                <a:solidFill>
                  <a:schemeClr val="tx1"/>
                </a:solidFill>
                <a:effectLst/>
                <a:latin typeface="Consolas" panose="020B0609020204030204" pitchFamily="49" charset="0"/>
                <a:ea typeface="+mn-ea"/>
              </a:rPr>
              <a:t>과 </a:t>
            </a:r>
            <a:r>
              <a:rPr lang="en-US" altLang="ko-KR" i="0" dirty="0">
                <a:solidFill>
                  <a:schemeClr val="tx1"/>
                </a:solidFill>
                <a:effectLst/>
                <a:latin typeface="Consolas" panose="020B0609020204030204" pitchFamily="49" charset="0"/>
                <a:ea typeface="+mn-ea"/>
              </a:rPr>
              <a:t>IOCP </a:t>
            </a:r>
            <a:r>
              <a:rPr lang="ko-KR" altLang="en-US" i="0" dirty="0">
                <a:solidFill>
                  <a:schemeClr val="tx1"/>
                </a:solidFill>
                <a:effectLst/>
                <a:latin typeface="Consolas" panose="020B0609020204030204" pitchFamily="49" charset="0"/>
                <a:ea typeface="+mn-ea"/>
              </a:rPr>
              <a:t>연동을 위해 </a:t>
            </a:r>
            <a:r>
              <a:rPr lang="en-US" altLang="ko-KR" i="0" dirty="0" err="1">
                <a:solidFill>
                  <a:schemeClr val="tx1"/>
                </a:solidFill>
                <a:effectLst/>
                <a:latin typeface="Consolas" panose="020B0609020204030204" pitchFamily="49" charset="0"/>
                <a:ea typeface="+mn-ea"/>
              </a:rPr>
              <a:t>FsocketThread</a:t>
            </a:r>
            <a:r>
              <a:rPr lang="ko-KR" altLang="en-US" i="0" dirty="0">
                <a:solidFill>
                  <a:schemeClr val="tx1"/>
                </a:solidFill>
                <a:effectLst/>
                <a:latin typeface="Consolas" panose="020B0609020204030204" pitchFamily="49" charset="0"/>
                <a:ea typeface="+mn-ea"/>
              </a:rPr>
              <a:t>를 통해 서버와 클라이언트를 연동하였습니다</a:t>
            </a:r>
            <a:r>
              <a:rPr lang="en-US" altLang="ko-KR" i="0" dirty="0">
                <a:solidFill>
                  <a:schemeClr val="tx1"/>
                </a:solidFill>
                <a:effectLst/>
                <a:latin typeface="Consolas" panose="020B0609020204030204" pitchFamily="49" charset="0"/>
                <a:ea typeface="+mn-ea"/>
              </a:rPr>
              <a:t>. </a:t>
            </a:r>
          </a:p>
          <a:p>
            <a:endParaRPr lang="en-US" altLang="ko-KR" dirty="0">
              <a:solidFill>
                <a:schemeClr val="tx1"/>
              </a:solidFill>
              <a:latin typeface="Consolas" panose="020B0609020204030204" pitchFamily="49" charset="0"/>
              <a:ea typeface="+mn-ea"/>
            </a:endParaRPr>
          </a:p>
          <a:p>
            <a:r>
              <a:rPr lang="en-US" altLang="ko-KR" i="0" dirty="0">
                <a:solidFill>
                  <a:schemeClr val="tx1"/>
                </a:solidFill>
                <a:effectLst/>
                <a:latin typeface="Consolas" panose="020B0609020204030204" pitchFamily="49" charset="0"/>
                <a:ea typeface="+mn-ea"/>
              </a:rPr>
              <a:t>- </a:t>
            </a:r>
            <a:r>
              <a:rPr lang="ko-KR" altLang="en-US" i="0" dirty="0">
                <a:solidFill>
                  <a:schemeClr val="tx1"/>
                </a:solidFill>
                <a:effectLst/>
                <a:latin typeface="Consolas" panose="020B0609020204030204" pitchFamily="49" charset="0"/>
                <a:ea typeface="+mn-ea"/>
              </a:rPr>
              <a:t>서버에서 보낸 패킷을 처리하기 위해 각 역할에 맞는 </a:t>
            </a:r>
            <a:r>
              <a:rPr lang="en-US" altLang="ko-KR" i="0" dirty="0">
                <a:solidFill>
                  <a:schemeClr val="tx1"/>
                </a:solidFill>
                <a:effectLst/>
                <a:latin typeface="Consolas" panose="020B0609020204030204" pitchFamily="49" charset="0"/>
                <a:ea typeface="+mn-ea"/>
              </a:rPr>
              <a:t>Actor(Manager)</a:t>
            </a:r>
            <a:r>
              <a:rPr lang="ko-KR" altLang="en-US" i="0" dirty="0">
                <a:solidFill>
                  <a:schemeClr val="tx1"/>
                </a:solidFill>
                <a:effectLst/>
                <a:latin typeface="Consolas" panose="020B0609020204030204" pitchFamily="49" charset="0"/>
                <a:ea typeface="+mn-ea"/>
              </a:rPr>
              <a:t>를 생성하였고</a:t>
            </a:r>
            <a:r>
              <a:rPr lang="en-US" altLang="ko-KR" i="0" dirty="0">
                <a:solidFill>
                  <a:schemeClr val="tx1"/>
                </a:solidFill>
                <a:effectLst/>
                <a:latin typeface="Consolas" panose="020B0609020204030204" pitchFamily="49" charset="0"/>
                <a:ea typeface="+mn-ea"/>
              </a:rPr>
              <a:t>,</a:t>
            </a:r>
            <a:r>
              <a:rPr lang="ko-KR" altLang="en-US" i="0" dirty="0">
                <a:solidFill>
                  <a:schemeClr val="tx1"/>
                </a:solidFill>
                <a:effectLst/>
                <a:latin typeface="Consolas" panose="020B0609020204030204" pitchFamily="49" charset="0"/>
                <a:ea typeface="+mn-ea"/>
              </a:rPr>
              <a:t> 패킷 전달을 위해 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각</a:t>
            </a:r>
            <a:r>
              <a:rPr lang="ko-KR" altLang="en-US" i="0" dirty="0">
                <a:solidFill>
                  <a:schemeClr val="tx1"/>
                </a:solidFill>
                <a:effectLst/>
                <a:latin typeface="Consolas" panose="020B0609020204030204" pitchFamily="49" charset="0"/>
                <a:ea typeface="+mn-ea"/>
              </a:rPr>
              <a:t>각 </a:t>
            </a:r>
            <a:r>
              <a:rPr lang="en-US" altLang="ko-KR" i="0" dirty="0" err="1">
                <a:solidFill>
                  <a:schemeClr val="tx1"/>
                </a:solidFill>
                <a:effectLst/>
                <a:latin typeface="Consolas" panose="020B0609020204030204" pitchFamily="49" charset="0"/>
                <a:ea typeface="+mn-ea"/>
              </a:rPr>
              <a:t>concurrent_queue</a:t>
            </a:r>
            <a:r>
              <a:rPr lang="ko-KR" altLang="en-US" i="0" dirty="0">
                <a:solidFill>
                  <a:schemeClr val="tx1"/>
                </a:solidFill>
                <a:effectLst/>
                <a:latin typeface="Consolas" panose="020B0609020204030204" pitchFamily="49" charset="0"/>
                <a:ea typeface="+mn-ea"/>
              </a:rPr>
              <a:t>를 갖도록 했으며</a:t>
            </a:r>
            <a:r>
              <a:rPr lang="en-US" altLang="ko-KR" i="0" dirty="0">
                <a:solidFill>
                  <a:schemeClr val="tx1"/>
                </a:solidFill>
                <a:effectLst/>
                <a:latin typeface="Consolas" panose="020B0609020204030204" pitchFamily="49" charset="0"/>
                <a:ea typeface="+mn-ea"/>
              </a:rPr>
              <a:t>, </a:t>
            </a:r>
            <a:r>
              <a:rPr lang="ko-KR" altLang="en-US" i="0" dirty="0">
                <a:solidFill>
                  <a:schemeClr val="tx1"/>
                </a:solidFill>
                <a:effectLst/>
                <a:latin typeface="Consolas" panose="020B0609020204030204" pitchFamily="49" charset="0"/>
                <a:ea typeface="+mn-ea"/>
              </a:rPr>
              <a:t>매 </a:t>
            </a:r>
            <a:r>
              <a:rPr lang="en-US" altLang="ko-KR" i="0" dirty="0">
                <a:solidFill>
                  <a:schemeClr val="tx1"/>
                </a:solidFill>
                <a:effectLst/>
                <a:latin typeface="Consolas" panose="020B0609020204030204" pitchFamily="49" charset="0"/>
                <a:ea typeface="+mn-ea"/>
              </a:rPr>
              <a:t>tick</a:t>
            </a:r>
            <a:r>
              <a:rPr lang="ko-KR" altLang="en-US" i="0" dirty="0">
                <a:solidFill>
                  <a:schemeClr val="tx1"/>
                </a:solidFill>
                <a:effectLst/>
                <a:latin typeface="Consolas" panose="020B0609020204030204" pitchFamily="49" charset="0"/>
                <a:ea typeface="+mn-ea"/>
              </a:rPr>
              <a:t>마다 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패킷을 꺼내서 처리하도록 했습니다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.</a:t>
            </a:r>
            <a:endParaRPr lang="en-US" altLang="ko-KR" i="0" dirty="0">
              <a:solidFill>
                <a:schemeClr val="tx1"/>
              </a:solidFill>
              <a:effectLst/>
              <a:latin typeface="Consolas" panose="020B0609020204030204" pitchFamily="49" charset="0"/>
              <a:ea typeface="+mn-ea"/>
            </a:endParaRPr>
          </a:p>
          <a:p>
            <a:endParaRPr lang="en-US" altLang="ko-KR" dirty="0">
              <a:solidFill>
                <a:schemeClr val="tx1"/>
              </a:solidFill>
              <a:latin typeface="Consolas" panose="020B0609020204030204" pitchFamily="49" charset="0"/>
              <a:ea typeface="+mn-ea"/>
            </a:endParaRPr>
          </a:p>
          <a:p>
            <a:r>
              <a:rPr lang="en-US" altLang="ko-KR" i="0" dirty="0">
                <a:solidFill>
                  <a:schemeClr val="tx1"/>
                </a:solidFill>
                <a:effectLst/>
                <a:latin typeface="Consolas" panose="020B0609020204030204" pitchFamily="49" charset="0"/>
                <a:ea typeface="+mn-ea"/>
              </a:rPr>
              <a:t>- </a:t>
            </a:r>
            <a:r>
              <a:rPr lang="en-US" altLang="ko-KR" i="0" dirty="0" err="1">
                <a:solidFill>
                  <a:schemeClr val="tx1"/>
                </a:solidFill>
                <a:effectLst/>
                <a:latin typeface="Consolas" panose="020B0609020204030204" pitchFamily="49" charset="0"/>
                <a:ea typeface="+mn-ea"/>
              </a:rPr>
              <a:t>FsocketThread</a:t>
            </a:r>
            <a:r>
              <a:rPr lang="ko-KR" altLang="en-US" i="0" dirty="0">
                <a:solidFill>
                  <a:schemeClr val="tx1"/>
                </a:solidFill>
                <a:effectLst/>
                <a:latin typeface="Consolas" panose="020B0609020204030204" pitchFamily="49" charset="0"/>
                <a:ea typeface="+mn-ea"/>
              </a:rPr>
              <a:t>에서 바로 패킷 처리를 하면 </a:t>
            </a:r>
            <a:r>
              <a:rPr lang="en-US" altLang="ko-KR" i="0" dirty="0">
                <a:solidFill>
                  <a:schemeClr val="tx1"/>
                </a:solidFill>
                <a:effectLst/>
                <a:latin typeface="Consolas" panose="020B0609020204030204" pitchFamily="49" charset="0"/>
                <a:ea typeface="+mn-ea"/>
              </a:rPr>
              <a:t>Actor (Manager)</a:t>
            </a:r>
            <a:r>
              <a:rPr lang="ko-KR" altLang="en-US" i="0" dirty="0">
                <a:solidFill>
                  <a:schemeClr val="tx1"/>
                </a:solidFill>
                <a:effectLst/>
                <a:latin typeface="Consolas" panose="020B0609020204030204" pitchFamily="49" charset="0"/>
                <a:ea typeface="+mn-ea"/>
              </a:rPr>
              <a:t>의 생성보다 패킷 처리를 먼저 하여 오류가 발생하기 때문에 이러한 방식을 사용하였습니다</a:t>
            </a:r>
            <a:r>
              <a:rPr lang="en-US" altLang="ko-KR" i="0" dirty="0">
                <a:solidFill>
                  <a:schemeClr val="tx1"/>
                </a:solidFill>
                <a:effectLst/>
                <a:latin typeface="Consolas" panose="020B0609020204030204" pitchFamily="49" charset="0"/>
                <a:ea typeface="+mn-ea"/>
              </a:rPr>
              <a:t>.</a:t>
            </a:r>
            <a:endParaRPr lang="en-US" altLang="ko-KR" dirty="0">
              <a:solidFill>
                <a:schemeClr val="tx1"/>
              </a:solidFill>
              <a:latin typeface="Consolas" panose="020B0609020204030204" pitchFamily="49" charset="0"/>
              <a:ea typeface="+mn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9664EE-444E-F221-C381-77CC81BCC18F}"/>
              </a:ext>
            </a:extLst>
          </p:cNvPr>
          <p:cNvSpPr txBox="1"/>
          <p:nvPr/>
        </p:nvSpPr>
        <p:spPr>
          <a:xfrm>
            <a:off x="5376298" y="435938"/>
            <a:ext cx="376770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case</a:t>
            </a:r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10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SC_PACKET_CITIZENCREATE</a:t>
            </a:r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:</a:t>
            </a:r>
          </a:p>
          <a:p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{</a:t>
            </a:r>
          </a:p>
          <a:p>
            <a:r>
              <a:rPr lang="en-US" altLang="ko-KR" sz="1000" dirty="0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</a:t>
            </a:r>
            <a:r>
              <a:rPr lang="en-US" altLang="ko-KR" sz="1000" dirty="0" err="1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sc_packet_citizencreate</a:t>
            </a:r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* packet = </a:t>
            </a:r>
            <a:r>
              <a:rPr lang="en-US" altLang="ko-KR" sz="1000" dirty="0" err="1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reinterpret_cast</a:t>
            </a:r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&lt;</a:t>
            </a:r>
            <a:r>
              <a:rPr lang="en-US" altLang="ko-KR" sz="1000" dirty="0" err="1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sc_packet_citizencreate</a:t>
            </a:r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*&gt;(</a:t>
            </a:r>
            <a:r>
              <a:rPr lang="en-US" altLang="ko-KR" sz="1000" dirty="0" err="1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buf</a:t>
            </a:r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_</a:t>
            </a:r>
            <a:r>
              <a:rPr lang="en-US" altLang="ko-KR" sz="10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CitizenManager</a:t>
            </a:r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-&gt;</a:t>
            </a:r>
            <a:r>
              <a:rPr lang="en-US" altLang="ko-KR" sz="10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SetCitizenQueue</a:t>
            </a:r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(packet);</a:t>
            </a:r>
          </a:p>
          <a:p>
            <a:r>
              <a:rPr lang="en-US" altLang="ko-KR" sz="10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break</a:t>
            </a:r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}</a:t>
            </a:r>
            <a:endParaRPr lang="en-US" altLang="ko-KR" sz="1000" dirty="0"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endParaRPr lang="ko-KR" altLang="en-US" sz="1000" dirty="0">
              <a:latin typeface="Consolas" panose="020B060902020403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9F38515-E7D1-C576-4965-59B936A04BAA}"/>
              </a:ext>
            </a:extLst>
          </p:cNvPr>
          <p:cNvSpPr txBox="1"/>
          <p:nvPr/>
        </p:nvSpPr>
        <p:spPr>
          <a:xfrm>
            <a:off x="5376298" y="1877514"/>
            <a:ext cx="336252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void</a:t>
            </a:r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1000" dirty="0" err="1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ACitizenManager</a:t>
            </a:r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::</a:t>
            </a:r>
            <a:r>
              <a:rPr lang="en-US" altLang="ko-KR" sz="10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SetCitizenQueue</a:t>
            </a:r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</a:t>
            </a:r>
            <a:r>
              <a:rPr lang="en-US" altLang="ko-KR" sz="1000" dirty="0" err="1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sc_packet_citizenmove</a:t>
            </a:r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* </a:t>
            </a:r>
            <a:r>
              <a:rPr lang="en-US" altLang="ko-KR" sz="10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packet</a:t>
            </a:r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</a:t>
            </a:r>
          </a:p>
          <a:p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{</a:t>
            </a:r>
          </a:p>
          <a:p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</a:t>
            </a:r>
            <a:r>
              <a:rPr lang="en-US" altLang="ko-KR" sz="10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Citizen_Move_Queue.push</a:t>
            </a:r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(*</a:t>
            </a:r>
            <a:r>
              <a:rPr lang="en-US" altLang="ko-KR" sz="10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packet</a:t>
            </a:r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}</a:t>
            </a:r>
            <a:endParaRPr lang="ko-KR" altLang="en-US" sz="1000" dirty="0">
              <a:latin typeface="Consolas" panose="020B06090202040302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A0F9E1-F53B-75E6-9691-913B8B61811A}"/>
              </a:ext>
            </a:extLst>
          </p:cNvPr>
          <p:cNvSpPr txBox="1"/>
          <p:nvPr/>
        </p:nvSpPr>
        <p:spPr>
          <a:xfrm>
            <a:off x="5376298" y="2988456"/>
            <a:ext cx="329184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void</a:t>
            </a:r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1000" dirty="0" err="1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ACitizenManager</a:t>
            </a:r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::Tick(</a:t>
            </a:r>
            <a:r>
              <a:rPr lang="en-US" altLang="ko-KR" sz="10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float</a:t>
            </a:r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1000" dirty="0" err="1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DeltaTime</a:t>
            </a:r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){</a:t>
            </a:r>
            <a:endParaRPr lang="en-US" altLang="ko-KR" sz="1000" dirty="0">
              <a:solidFill>
                <a:srgbClr val="2B91AF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1000" dirty="0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1000" dirty="0" err="1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sc_packet_citizencreate</a:t>
            </a:r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10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CreateCItizen</a:t>
            </a:r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10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while</a:t>
            </a:r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(!</a:t>
            </a:r>
            <a:r>
              <a:rPr lang="en-US" altLang="ko-KR" sz="10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CitizenQueue.empty</a:t>
            </a:r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()) {</a:t>
            </a:r>
          </a:p>
          <a:p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</a:t>
            </a:r>
            <a:r>
              <a:rPr lang="en-US" altLang="ko-KR" sz="10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if</a:t>
            </a:r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</a:t>
            </a:r>
            <a:r>
              <a:rPr lang="en-US" altLang="ko-KR" sz="10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CitizenQueue.try_pop</a:t>
            </a:r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10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CreateCItizen</a:t>
            </a:r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)){</a:t>
            </a:r>
          </a:p>
          <a:p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</a:t>
            </a:r>
            <a:r>
              <a:rPr lang="en-US" altLang="ko-KR" sz="10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Spawn_Citizen</a:t>
            </a:r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10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CreateCItizen</a:t>
            </a:r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r>
              <a:rPr lang="ko-KR" altLang="en-US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</a:t>
            </a:r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}</a:t>
            </a:r>
          </a:p>
          <a:p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}</a:t>
            </a:r>
          </a:p>
          <a:p>
            <a:r>
              <a:rPr lang="en-US" altLang="ko-KR" sz="1000" dirty="0">
                <a:latin typeface="Consolas" panose="020B0609020204030204" pitchFamily="49" charset="0"/>
                <a:ea typeface="돋움체" panose="020B0609000101010101" pitchFamily="49" charset="-127"/>
              </a:rPr>
              <a:t>...</a:t>
            </a:r>
          </a:p>
          <a:p>
            <a:r>
              <a:rPr lang="en-US" altLang="ko-KR" sz="1000" dirty="0">
                <a:latin typeface="Consolas" panose="020B0609020204030204" pitchFamily="49" charset="0"/>
                <a:ea typeface="돋움체" panose="020B0609000101010101" pitchFamily="49" charset="-127"/>
              </a:rPr>
              <a:t>}</a:t>
            </a:r>
            <a:endParaRPr lang="ko-KR" altLang="en-US" sz="1000" dirty="0">
              <a:latin typeface="Consolas" panose="020B0609020204030204" pitchFamily="49" charset="0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9957C49F-A5F1-46BF-0423-320BF083C3E0}"/>
              </a:ext>
            </a:extLst>
          </p:cNvPr>
          <p:cNvSpPr/>
          <p:nvPr/>
        </p:nvSpPr>
        <p:spPr>
          <a:xfrm>
            <a:off x="5376298" y="1864323"/>
            <a:ext cx="3456002" cy="874966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51B39E4-025A-CF76-4BDA-D995E6EDFA35}"/>
              </a:ext>
            </a:extLst>
          </p:cNvPr>
          <p:cNvSpPr/>
          <p:nvPr/>
        </p:nvSpPr>
        <p:spPr>
          <a:xfrm>
            <a:off x="5376298" y="3001647"/>
            <a:ext cx="3456002" cy="1477328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796D1DB6-43D4-7180-04B2-10826916A3DC}"/>
              </a:ext>
            </a:extLst>
          </p:cNvPr>
          <p:cNvCxnSpPr>
            <a:cxnSpLocks/>
          </p:cNvCxnSpPr>
          <p:nvPr/>
        </p:nvCxnSpPr>
        <p:spPr>
          <a:xfrm>
            <a:off x="7046110" y="1689199"/>
            <a:ext cx="0" cy="1751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E5437E42-875B-9B1A-7B98-37359DC6C8B5}"/>
              </a:ext>
            </a:extLst>
          </p:cNvPr>
          <p:cNvCxnSpPr>
            <a:cxnSpLocks/>
          </p:cNvCxnSpPr>
          <p:nvPr/>
        </p:nvCxnSpPr>
        <p:spPr>
          <a:xfrm>
            <a:off x="7046110" y="2739289"/>
            <a:ext cx="0" cy="2623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73914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16A1DD-A76F-8E88-7907-170ED9A9B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48625"/>
            <a:ext cx="8520600" cy="831300"/>
          </a:xfrm>
        </p:spPr>
        <p:txBody>
          <a:bodyPr>
            <a:normAutofit/>
          </a:bodyPr>
          <a:lstStyle/>
          <a:p>
            <a:r>
              <a:rPr lang="en-US" altLang="ko-KR" dirty="0">
                <a:latin typeface="Consolas" panose="020B0609020204030204" pitchFamily="49" charset="0"/>
                <a:ea typeface="+mj-ea"/>
              </a:rPr>
              <a:t>Content(Server)</a:t>
            </a:r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31C502F-AFD6-1F77-AD16-2DF5223D9018}"/>
              </a:ext>
            </a:extLst>
          </p:cNvPr>
          <p:cNvSpPr txBox="1"/>
          <p:nvPr/>
        </p:nvSpPr>
        <p:spPr>
          <a:xfrm>
            <a:off x="311700" y="945697"/>
            <a:ext cx="8607856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8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시민 </a:t>
            </a:r>
            <a:r>
              <a:rPr lang="en-US" altLang="ko-KR" sz="18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AI</a:t>
            </a:r>
            <a:endParaRPr lang="en-US" altLang="ko-KR" sz="1100" dirty="0">
              <a:solidFill>
                <a:schemeClr val="tx1"/>
              </a:solidFill>
              <a:latin typeface="Consolas" panose="020B0609020204030204" pitchFamily="49" charset="0"/>
              <a:ea typeface="+mn-ea"/>
            </a:endParaRPr>
          </a:p>
          <a:p>
            <a:r>
              <a:rPr lang="en-US" altLang="ko-KR" sz="11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 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- 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시민들은 모두 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Server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에서 이동 시키며 밤이 되면 집에 들어가고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, 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낮이 되면 일터로 이동합니다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E13E700-A1AD-A58F-1C50-D48A79CB4DA3}"/>
              </a:ext>
            </a:extLst>
          </p:cNvPr>
          <p:cNvSpPr txBox="1"/>
          <p:nvPr/>
        </p:nvSpPr>
        <p:spPr>
          <a:xfrm>
            <a:off x="311700" y="1561250"/>
            <a:ext cx="8607856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8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거래</a:t>
            </a:r>
            <a:endParaRPr lang="en-US" altLang="ko-KR" sz="1800" dirty="0">
              <a:solidFill>
                <a:schemeClr val="tx1"/>
              </a:solidFill>
              <a:latin typeface="Consolas" panose="020B0609020204030204" pitchFamily="49" charset="0"/>
              <a:ea typeface="+mn-ea"/>
            </a:endParaRPr>
          </a:p>
          <a:p>
            <a:r>
              <a:rPr lang="en-US" altLang="ko-KR" sz="11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 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- 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모든 거래를 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Server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에서 관리하기때문에 클라이언트 변조를 통한 버그 플레이가 방지됩니다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B3F954-70A5-933D-C1A7-121AA2D519AB}"/>
              </a:ext>
            </a:extLst>
          </p:cNvPr>
          <p:cNvSpPr txBox="1"/>
          <p:nvPr/>
        </p:nvSpPr>
        <p:spPr>
          <a:xfrm>
            <a:off x="311700" y="2090591"/>
            <a:ext cx="8607856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8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건축</a:t>
            </a:r>
            <a:r>
              <a:rPr lang="en-US" altLang="ko-KR" sz="18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/</a:t>
            </a:r>
            <a:r>
              <a:rPr lang="ko-KR" altLang="en-US" sz="18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건물 효과</a:t>
            </a:r>
            <a:r>
              <a:rPr lang="en-US" altLang="ko-KR" sz="11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 </a:t>
            </a:r>
          </a:p>
          <a:p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 - 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건물 건축 진행 시 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Server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에서 건물 건축이 가능한지 확인 후 클라이언트 전송합니다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.</a:t>
            </a:r>
          </a:p>
          <a:p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 - 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건물이나 자원이 건축 위치에 있을 시 건축이 불가능 합니다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.</a:t>
            </a:r>
          </a:p>
          <a:p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 - 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건물 효과는 서버에서 저장하고 관리합니다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AADC1B-6F5E-8676-C6C5-8C060E9DE5E4}"/>
              </a:ext>
            </a:extLst>
          </p:cNvPr>
          <p:cNvSpPr txBox="1"/>
          <p:nvPr/>
        </p:nvSpPr>
        <p:spPr>
          <a:xfrm>
            <a:off x="311700" y="3106254"/>
            <a:ext cx="8607856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8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연구</a:t>
            </a:r>
            <a:endParaRPr lang="en-US" altLang="ko-KR" sz="1800" dirty="0">
              <a:solidFill>
                <a:schemeClr val="tx1"/>
              </a:solidFill>
              <a:latin typeface="Consolas" panose="020B0609020204030204" pitchFamily="49" charset="0"/>
              <a:ea typeface="+mn-ea"/>
            </a:endParaRPr>
          </a:p>
          <a:p>
            <a:r>
              <a:rPr lang="en-US" altLang="ko-KR" sz="11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 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- 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연구와 연구 시간을 서버에서 관리하여 버그 플레이를 방지합니다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3A66070-AAC4-7C6D-00AC-613A0C1D831F}"/>
              </a:ext>
            </a:extLst>
          </p:cNvPr>
          <p:cNvSpPr txBox="1"/>
          <p:nvPr/>
        </p:nvSpPr>
        <p:spPr>
          <a:xfrm>
            <a:off x="311700" y="3671779"/>
            <a:ext cx="8607856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8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전투</a:t>
            </a:r>
            <a:endParaRPr lang="en-US" altLang="ko-KR" sz="1800" dirty="0">
              <a:solidFill>
                <a:schemeClr val="tx1"/>
              </a:solidFill>
              <a:latin typeface="Consolas" panose="020B0609020204030204" pitchFamily="49" charset="0"/>
              <a:ea typeface="+mn-ea"/>
            </a:endParaRPr>
          </a:p>
          <a:p>
            <a:r>
              <a:rPr lang="en-US" altLang="ko-KR" sz="11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 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- 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군인들간 전투는 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Server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에서 관리합니다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. (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거리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/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데미지 계산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, HP 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관리 등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)</a:t>
            </a:r>
          </a:p>
          <a:p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 - 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마을 방어 시 군인 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AI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를 통해서 자동으로 방어하도록 구현하였습니다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.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 </a:t>
            </a:r>
            <a:endParaRPr lang="en-US" altLang="ko-KR" dirty="0">
              <a:solidFill>
                <a:schemeClr val="tx1"/>
              </a:solidFill>
              <a:latin typeface="Consolas" panose="020B0609020204030204" pitchFamily="49" charset="0"/>
              <a:ea typeface="+mn-ea"/>
            </a:endParaRPr>
          </a:p>
          <a:p>
            <a:endParaRPr lang="en-US" altLang="ko-KR" dirty="0">
              <a:solidFill>
                <a:schemeClr val="tx1"/>
              </a:solidFill>
              <a:latin typeface="Consolas" panose="020B0609020204030204" pitchFamily="49" charset="0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4894475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16A1DD-A76F-8E88-7907-170ED9A9B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48625"/>
            <a:ext cx="8520600" cy="831300"/>
          </a:xfrm>
        </p:spPr>
        <p:txBody>
          <a:bodyPr>
            <a:normAutofit/>
          </a:bodyPr>
          <a:lstStyle/>
          <a:p>
            <a:r>
              <a:rPr lang="ko-KR" altLang="en-US" dirty="0">
                <a:solidFill>
                  <a:schemeClr val="tx1"/>
                </a:solidFill>
                <a:latin typeface="+mj-ea"/>
                <a:ea typeface="+mj-ea"/>
              </a:rPr>
              <a:t>게임서버 프로그래밍</a:t>
            </a:r>
            <a:endParaRPr lang="en-US" altLang="ko-KR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C175FF-F377-4B3D-B1CE-FB6FA1868E27}"/>
              </a:ext>
            </a:extLst>
          </p:cNvPr>
          <p:cNvSpPr txBox="1"/>
          <p:nvPr/>
        </p:nvSpPr>
        <p:spPr>
          <a:xfrm>
            <a:off x="399011" y="997526"/>
            <a:ext cx="417298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장르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2D MMORPG</a:t>
            </a: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개발 인원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1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명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프로젝트 목표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 :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대규모 서버 구현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	  - </a:t>
            </a:r>
            <a:r>
              <a:rPr lang="en-US" altLang="ko-KR" sz="1000" dirty="0" err="1">
                <a:solidFill>
                  <a:schemeClr val="tx1"/>
                </a:solidFill>
                <a:latin typeface="Consolas" panose="020B0609020204030204" pitchFamily="49" charset="0"/>
              </a:rPr>
              <a:t>DataBase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연동을 통한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Player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의 데이터 관리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	  -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대규모 접속 시 서버 과부하 방지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개발 기간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2023.05 ~ 2023.06</a:t>
            </a: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사용 도구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C++, </a:t>
            </a:r>
            <a:r>
              <a:rPr lang="en-US" altLang="ko-KR" sz="1000" b="1" dirty="0">
                <a:solidFill>
                  <a:srgbClr val="FF0000"/>
                </a:solidFill>
                <a:latin typeface="Consolas" panose="020B0609020204030204" pitchFamily="49" charset="0"/>
              </a:rPr>
              <a:t>IOCP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, SFML, </a:t>
            </a:r>
            <a:r>
              <a:rPr lang="en-US" altLang="ko-KR" sz="1000" dirty="0" err="1">
                <a:solidFill>
                  <a:schemeClr val="tx1"/>
                </a:solidFill>
                <a:latin typeface="Consolas" panose="020B0609020204030204" pitchFamily="49" charset="0"/>
              </a:rPr>
              <a:t>Ms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 SQL</a:t>
            </a:r>
          </a:p>
          <a:p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	  Lua script</a:t>
            </a: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역할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서버 프로그래머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, </a:t>
            </a:r>
            <a:r>
              <a:rPr lang="ko-KR" altLang="en-US" sz="1000" dirty="0" err="1">
                <a:solidFill>
                  <a:schemeClr val="tx1"/>
                </a:solidFill>
                <a:latin typeface="Consolas" panose="020B0609020204030204" pitchFamily="49" charset="0"/>
              </a:rPr>
              <a:t>컨텐트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 추가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	- </a:t>
            </a:r>
            <a:r>
              <a:rPr lang="en-US" altLang="ko-KR" sz="1000" dirty="0" err="1">
                <a:solidFill>
                  <a:schemeClr val="tx1"/>
                </a:solidFill>
                <a:latin typeface="Consolas" panose="020B0609020204030204" pitchFamily="49" charset="0"/>
              </a:rPr>
              <a:t>DataBase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 연동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	- 20</a:t>
            </a:r>
            <a:r>
              <a:rPr lang="ko-KR" altLang="en-US" sz="1000" dirty="0" err="1">
                <a:solidFill>
                  <a:schemeClr val="tx1"/>
                </a:solidFill>
                <a:latin typeface="Consolas" panose="020B0609020204030204" pitchFamily="49" charset="0"/>
              </a:rPr>
              <a:t>만마리의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NPC AI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제어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      	- NPC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종류 추가 및 각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AI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구현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최대 동시 접속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4435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명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000" b="1" dirty="0">
                <a:solidFill>
                  <a:schemeClr val="tx1"/>
                </a:solidFill>
                <a:latin typeface="Consolas" panose="020B0609020204030204" pitchFamily="49" charset="0"/>
              </a:rPr>
              <a:t>i5-12400F</a:t>
            </a:r>
            <a:r>
              <a:rPr lang="en-US" altLang="ko-KR" sz="1000" b="1" dirty="0">
                <a:solidFill>
                  <a:srgbClr val="0070C0"/>
                </a:solidFill>
                <a:latin typeface="Consolas" panose="020B0609020204030204" pitchFamily="49" charset="0"/>
              </a:rPr>
              <a:t>, </a:t>
            </a:r>
            <a:r>
              <a:rPr lang="en-US" altLang="ko-KR" sz="1000" b="1" dirty="0">
                <a:solidFill>
                  <a:schemeClr val="tx1"/>
                </a:solidFill>
                <a:latin typeface="Consolas" panose="020B0609020204030204" pitchFamily="49" charset="0"/>
              </a:rPr>
              <a:t>32GB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GIT : https://github.com/kkh3a4a/GameServerProject</a:t>
            </a:r>
          </a:p>
          <a:p>
            <a:endParaRPr lang="ko-KR" altLang="en-US" dirty="0"/>
          </a:p>
        </p:txBody>
      </p:sp>
      <p:pic>
        <p:nvPicPr>
          <p:cNvPr id="8" name="그림 7" descr="사각형, 스크린샷, 직사각형, 패턴이(가) 표시된 사진&#10;&#10;자동 생성된 설명">
            <a:extLst>
              <a:ext uri="{FF2B5EF4-FFF2-40B4-BE49-F238E27FC236}">
                <a16:creationId xmlns:a16="http://schemas.microsoft.com/office/drawing/2014/main" id="{416E0FE1-964B-CD42-1F14-626D5A95B9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8821" y="306595"/>
            <a:ext cx="2479025" cy="2345166"/>
          </a:xfrm>
          <a:prstGeom prst="rect">
            <a:avLst/>
          </a:prstGeom>
        </p:spPr>
      </p:pic>
      <p:pic>
        <p:nvPicPr>
          <p:cNvPr id="3" name="그림 2" descr="스크린샷, 천문학, 별이(가) 표시된 사진&#10;&#10;자동 생성된 설명">
            <a:extLst>
              <a:ext uri="{FF2B5EF4-FFF2-40B4-BE49-F238E27FC236}">
                <a16:creationId xmlns:a16="http://schemas.microsoft.com/office/drawing/2014/main" id="{0A1F3043-84E7-040B-8894-E5C0FB1981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8821" y="2824152"/>
            <a:ext cx="2487261" cy="1857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75135"/>
      </p:ext>
    </p:extLst>
  </p:cSld>
  <p:clrMapOvr>
    <a:masterClrMapping/>
  </p:clrMapOvr>
</p:sld>
</file>

<file path=ppt/theme/theme1.xml><?xml version="1.0" encoding="utf-8"?>
<a:theme xmlns:a="http://schemas.openxmlformats.org/drawingml/2006/main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13230E35222D3843BEEB72EC2D9204FC" ma:contentTypeVersion="2" ma:contentTypeDescription="새 문서를 만듭니다." ma:contentTypeScope="" ma:versionID="5393aaff91954c76b1b683e9a5608cea">
  <xsd:schema xmlns:xsd="http://www.w3.org/2001/XMLSchema" xmlns:xs="http://www.w3.org/2001/XMLSchema" xmlns:p="http://schemas.microsoft.com/office/2006/metadata/properties" xmlns:ns3="40417cfd-5ee9-4f27-b32c-05b3ffb2c773" targetNamespace="http://schemas.microsoft.com/office/2006/metadata/properties" ma:root="true" ma:fieldsID="2ef65e9a1312700681ee5f1e5151caaa" ns3:_="">
    <xsd:import namespace="40417cfd-5ee9-4f27-b32c-05b3ffb2c77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417cfd-5ee9-4f27-b32c-05b3ffb2c77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F614C11-CC89-4842-B139-2357435741F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31B6D13-895E-43AA-B14D-583444261BC4}">
  <ds:schemaRefs>
    <ds:schemaRef ds:uri="http://schemas.microsoft.com/office/2006/documentManagement/types"/>
    <ds:schemaRef ds:uri="40417cfd-5ee9-4f27-b32c-05b3ffb2c773"/>
    <ds:schemaRef ds:uri="http://schemas.microsoft.com/office/2006/metadata/properties"/>
    <ds:schemaRef ds:uri="http://www.w3.org/XML/1998/namespace"/>
    <ds:schemaRef ds:uri="http://purl.org/dc/terms/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F39BB87E-0319-4B57-952E-0B0C988A11D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0417cfd-5ee9-4f27-b32c-05b3ffb2c77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1396</TotalTime>
  <Words>2766</Words>
  <Application>Microsoft Office PowerPoint</Application>
  <PresentationFormat>화면 슬라이드 쇼(16:9)</PresentationFormat>
  <Paragraphs>430</Paragraphs>
  <Slides>17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4" baseType="lpstr">
      <vt:lpstr>Arial</vt:lpstr>
      <vt:lpstr>Consolas</vt:lpstr>
      <vt:lpstr>돋움체</vt:lpstr>
      <vt:lpstr>맑은 고딕</vt:lpstr>
      <vt:lpstr>Economica</vt:lpstr>
      <vt:lpstr>Open Sans</vt:lpstr>
      <vt:lpstr>Luxe</vt:lpstr>
      <vt:lpstr>P o r t f o l i o</vt:lpstr>
      <vt:lpstr>Contents</vt:lpstr>
      <vt:lpstr>Survil(졸업작품)</vt:lpstr>
      <vt:lpstr>지형변화</vt:lpstr>
      <vt:lpstr>지형데이터 전송 코드</vt:lpstr>
      <vt:lpstr>게임 로직</vt:lpstr>
      <vt:lpstr>Unreal Engine 연동</vt:lpstr>
      <vt:lpstr>Content(Server)</vt:lpstr>
      <vt:lpstr>게임서버 프로그래밍</vt:lpstr>
      <vt:lpstr>Zone 분할</vt:lpstr>
      <vt:lpstr>NPC AI</vt:lpstr>
      <vt:lpstr>DB 연동</vt:lpstr>
      <vt:lpstr>DB 연동</vt:lpstr>
      <vt:lpstr>DB 연동</vt:lpstr>
      <vt:lpstr>Lua Script</vt:lpstr>
      <vt:lpstr>네트워크 게임 프로그래밍</vt:lpstr>
      <vt:lpstr>로직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 o r t f o l i o</dc:title>
  <cp:lastModifiedBy>김강휘(2019180046)</cp:lastModifiedBy>
  <cp:revision>35</cp:revision>
  <dcterms:modified xsi:type="dcterms:W3CDTF">2023-10-17T20:01:51Z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0x01010013230E35222D3843BEEB72EC2D9204FC</vt:lpwstr>
  </property>
</Properties>
</file>